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82880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828800"/>
            <a:ext cx="12191695" cy="50292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828800"/>
            <a:ext cx="12191695" cy="1828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228600"/>
            <a:ext cx="4572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C8A55A"/>
                </a:solidFill>
                <a:latin typeface="Arial"/>
              </a:rPr>
              <a:t>客户成功部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548640"/>
            <a:ext cx="7315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Cambria"/>
              </a:rPr>
              <a:t>客户成功体系升级方案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280160"/>
            <a:ext cx="6400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C8A55A"/>
                </a:solidFill>
              </a:rPr>
              <a:t>汇报初稿 · 数据截止日与统计口径待人工确认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0" y="228600"/>
            <a:ext cx="29260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EAE6DC"/>
                </a:solidFill>
              </a:rPr>
              <a:t>10页汇报 · 面向总监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0" y="502920"/>
            <a:ext cx="29260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C8A55A"/>
                </a:solidFill>
              </a:rPr>
              <a:t>⚠ 含待确认/待决策项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47120" y="777240"/>
            <a:ext cx="5486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EAE6DC"/>
                </a:solidFill>
              </a:rPr>
              <a:t>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2103120"/>
            <a:ext cx="11064240" cy="1645920"/>
          </a:xfrm>
          <a:prstGeom prst="rect">
            <a:avLst/>
          </a:prstGeom>
          <a:solidFill>
            <a:srgbClr val="EBED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rIns="228600" tIns="228600" bIns="228600"/>
          <a:lstStyle/>
          <a:p>
            <a:pPr algn="l"/>
            <a:r>
              <a:rPr sz="1100" b="1">
                <a:solidFill>
                  <a:srgbClr val="0F2044"/>
                </a:solidFill>
                <a:latin typeface="Arial"/>
                <a:ea typeface="Arial"/>
              </a:rPr>
              <a:t>核心结论</a:t>
            </a:r>
          </a:p>
          <a:p>
            <a:pPr algn="l">
              <a:spcBef>
                <a:spcPts val="800"/>
              </a:spcBef>
            </a:pPr>
            <a:r>
              <a:rPr sz="1600" i="1">
                <a:solidFill>
                  <a:srgbClr val="1C2028"/>
                </a:solidFill>
                <a:latin typeface="Cambria"/>
                <a:ea typeface="Cambria"/>
              </a:rPr>
              <a:t>资料包记录的2025 Q3/Q4流失客户共43家（期初240家，待人工确认时点），客户退订时提及最多的原因为响应慢（24家/55.8%），其次为价格（9家/20.9%）；流失客户合同面值合计515万元。工单响应时长呈恶化趋势（2025年9月58h→11月65h）。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2331720"/>
            <a:ext cx="45720" cy="118872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48640" y="3931920"/>
            <a:ext cx="11064240" cy="365760"/>
          </a:xfrm>
          <a:prstGeom prst="rect">
            <a:avLst/>
          </a:prstGeom>
          <a:solidFill>
            <a:srgbClr val="FFF3E0"/>
          </a:solidFill>
          <a:ln w="19050">
            <a:solidFill>
              <a:srgbClr val="A633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A6332A"/>
                </a:solidFill>
              </a:rPr>
              <a:t>⚠ 待人工确认：43家流失的统计截止日 | 240家客户总数对应时点 | Q3/Q4口径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448056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0F2044"/>
                </a:solidFill>
                <a:latin typeface="Cambria"/>
              </a:rPr>
              <a:t>本次汇报需总监决策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640" y="4846320"/>
            <a:ext cx="3474720" cy="137160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1520" y="4937760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C8A55A"/>
                </a:solidFill>
                <a:latin typeface="Cambria"/>
              </a:rPr>
              <a:t>01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88719" y="4937760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mbria"/>
              </a:rPr>
              <a:t>升级方向选择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5349240"/>
            <a:ext cx="31089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EAE6DC"/>
                </a:solidFill>
              </a:rPr>
              <a:t>四个方向优先级
资源倾斜策略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297679" y="4846320"/>
            <a:ext cx="3474720" cy="137160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480559" y="4937760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C8A55A"/>
                </a:solidFill>
                <a:latin typeface="Cambria"/>
              </a:rPr>
              <a:t>02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37759" y="4937760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mbria"/>
              </a:rPr>
              <a:t>预算与资源边界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80559" y="5349240"/>
            <a:ext cx="31089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EAE6DC"/>
                </a:solidFill>
              </a:rPr>
              <a:t>常规预算外的
专项投入上限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046719" y="4846320"/>
            <a:ext cx="3474720" cy="137160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229599" y="4937760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C8A55A"/>
                </a:solidFill>
                <a:latin typeface="Cambria"/>
              </a:rPr>
              <a:t>03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799" y="4937760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mbria"/>
              </a:rPr>
              <a:t>试点验证计划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599" y="5349240"/>
            <a:ext cx="31089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EAE6DC"/>
                </a:solidFill>
              </a:rPr>
              <a:t>试点范围、时长
成功标准定义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766E64"/>
                </a:solidFill>
              </a:rPr>
              <a:t>来源：01会议纪要 | 老王补发CSV | 15/16/17号工单统计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3657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Cambria"/>
              </a:rPr>
              <a:t>需要总监决策的事项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960120"/>
            <a:ext cx="3657600" cy="1828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58368" y="1234440"/>
            <a:ext cx="457200" cy="38404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71016"/>
            <a:ext cx="457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0F2044"/>
                </a:solidFill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123444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Cambria"/>
              </a:rPr>
              <a:t>统计口径确认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1600200"/>
            <a:ext cx="9601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EAE6DC"/>
                </a:solidFill>
              </a:rPr>
              <a:t>43家流失的截止日、240家客户总数时点、Q3/Q4口径——三个数字不统一，后续分析基础不牢</a:t>
            </a:r>
          </a:p>
        </p:txBody>
      </p:sp>
      <p:sp>
        <p:nvSpPr>
          <p:cNvPr id="9" name="Rectangle 8"/>
          <p:cNvSpPr/>
          <p:nvPr/>
        </p:nvSpPr>
        <p:spPr>
          <a:xfrm>
            <a:off x="658368" y="2240280"/>
            <a:ext cx="457200" cy="38404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2276856"/>
            <a:ext cx="457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0F2044"/>
                </a:solidFill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224028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Cambria"/>
              </a:rPr>
              <a:t>升级方向选择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2606040"/>
            <a:ext cx="9601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EAE6DC"/>
                </a:solidFill>
              </a:rPr>
              <a:t>四个方向（产能/分层/SLA/系统）优先做哪几个？资源向哪里倾斜？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58368" y="3246120"/>
            <a:ext cx="457200" cy="38404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282696"/>
            <a:ext cx="457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0F2044"/>
                </a:solidFill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324612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Cambria"/>
              </a:rPr>
              <a:t>预算边界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71600" y="3611880"/>
            <a:ext cx="9601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EAE6DC"/>
                </a:solidFill>
              </a:rPr>
              <a:t>常规116万之外，升级专项投入上限？是否走正式立项流程？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58368" y="4251960"/>
            <a:ext cx="457200" cy="38404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8368" y="4288536"/>
            <a:ext cx="457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0F2044"/>
                </a:solidFill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71600" y="42519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Cambria"/>
              </a:rPr>
              <a:t>试点授权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71600" y="4617720"/>
            <a:ext cx="9601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EAE6DC"/>
                </a:solidFill>
              </a:rPr>
              <a:t>是否同意启动试点？范围、时长、成功标准如何定？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58368" y="5257800"/>
            <a:ext cx="457200" cy="38404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8368" y="5294376"/>
            <a:ext cx="457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0F2044"/>
                </a:solidFill>
              </a:rPr>
              <a:t>05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71600" y="525780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Cambria"/>
              </a:rPr>
              <a:t>数据补全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71600" y="5623560"/>
            <a:ext cx="9601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EAE6DC"/>
                </a:solidFill>
              </a:rPr>
              <a:t>流失原因分类需工单数据交叉验证；2024同期流失率12%的原始明细能否提供？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58368" y="6217920"/>
            <a:ext cx="10972800" cy="1828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8368" y="630936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766E64"/>
                </a:solidFill>
              </a:rPr>
              <a:t>客户成功部 · 汇报初稿 · 数据截止日与统计口径待人工确认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mbria"/>
              </a:rPr>
              <a:t>为什么现在要做客户成功体系升级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182880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766E64"/>
                </a:solidFill>
              </a:rPr>
              <a:t>2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822960"/>
            <a:ext cx="12191695" cy="2743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188720"/>
            <a:ext cx="3474720" cy="4114800"/>
          </a:xfrm>
          <a:prstGeom prst="rect">
            <a:avLst/>
          </a:prstGeom>
          <a:solidFill>
            <a:srgbClr val="F5F2EC"/>
          </a:solidFill>
          <a:ln w="12700">
            <a:solidFill>
              <a:srgbClr val="C8A5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766E64"/>
                </a:solidFill>
                <a:latin typeface="Arial"/>
                <a:ea typeface="Arial"/>
              </a:rPr>
              <a:t>OKR 全面未达成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0F2044"/>
                </a:solidFill>
                <a:latin typeface="Cambria"/>
                <a:ea typeface="Cambria"/>
              </a:rPr>
              <a:t>3/3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三项KR全部未达成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流失率超出15%目标（具体值待口径确认）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响应62h&gt;40h目标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预警跟进30%&lt;100%目标</a:t>
            </a:r>
          </a:p>
        </p:txBody>
      </p:sp>
      <p:sp>
        <p:nvSpPr>
          <p:cNvPr id="8" name="Rectangle 7"/>
          <p:cNvSpPr/>
          <p:nvPr/>
        </p:nvSpPr>
        <p:spPr>
          <a:xfrm>
            <a:off x="4297679" y="1188720"/>
            <a:ext cx="3474720" cy="4114800"/>
          </a:xfrm>
          <a:prstGeom prst="rect">
            <a:avLst/>
          </a:prstGeom>
          <a:solidFill>
            <a:srgbClr val="F5F2EC"/>
          </a:solidFill>
          <a:ln w="12700">
            <a:solidFill>
              <a:srgbClr val="C8A5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766E64"/>
                </a:solidFill>
                <a:latin typeface="Arial"/>
                <a:ea typeface="Arial"/>
              </a:rPr>
              <a:t>客服产能告急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0F2044"/>
                </a:solidFill>
                <a:latin typeface="Cambria"/>
                <a:ea typeface="Cambria"/>
              </a:rPr>
              <a:t>4→3人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编制6人在岗4人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1人即将休产假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人均服务约60家客户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对比竞品B: 8人/300家</a:t>
            </a:r>
          </a:p>
        </p:txBody>
      </p:sp>
      <p:sp>
        <p:nvSpPr>
          <p:cNvPr id="9" name="Rectangle 8"/>
          <p:cNvSpPr/>
          <p:nvPr/>
        </p:nvSpPr>
        <p:spPr>
          <a:xfrm>
            <a:off x="8046719" y="1188720"/>
            <a:ext cx="3474720" cy="4114800"/>
          </a:xfrm>
          <a:prstGeom prst="rect">
            <a:avLst/>
          </a:prstGeom>
          <a:solidFill>
            <a:srgbClr val="F5F2EC"/>
          </a:solidFill>
          <a:ln w="12700">
            <a:solidFill>
              <a:srgbClr val="C8A5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766E64"/>
                </a:solidFill>
                <a:latin typeface="Arial"/>
                <a:ea typeface="Arial"/>
              </a:rPr>
              <a:t>客户情绪外溢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0F2044"/>
                </a:solidFill>
                <a:latin typeface="Cambria"/>
                <a:ea typeface="Cambria"/>
              </a:rPr>
              <a:t>1例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客户公开发朋友圈吐槽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“工单响应越来越慢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  最后一次两周没人理”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考虑更换供应商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5486400"/>
            <a:ext cx="1097280" cy="256032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事实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28800" y="5486400"/>
            <a:ext cx="1097280" cy="256032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事实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108960" y="5486400"/>
            <a:ext cx="1097280" cy="256032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事实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0" y="5486400"/>
            <a:ext cx="1517904" cy="256032"/>
          </a:xfrm>
          <a:prstGeom prst="rect">
            <a:avLst/>
          </a:prstGeom>
          <a:solidFill>
            <a:srgbClr val="766E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竞品数据待核实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766E64"/>
                </a:solidFill>
              </a:rPr>
              <a:t>来源：23号OKR | 01会议纪要+12号随手记 | 27号总监转发截图 | 04号竞品对比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mbria"/>
              </a:rPr>
              <a:t>当前流失和响应问题的证据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182880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766E64"/>
                </a:solidFill>
              </a:rPr>
              <a:t>3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822960"/>
            <a:ext cx="12191695" cy="2743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188720"/>
            <a:ext cx="3474720" cy="3200400"/>
          </a:xfrm>
          <a:prstGeom prst="rect">
            <a:avLst/>
          </a:prstGeom>
          <a:solidFill>
            <a:srgbClr val="F5F2EC"/>
          </a:solidFill>
          <a:ln w="12700">
            <a:solidFill>
              <a:srgbClr val="C8A5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766E64"/>
                </a:solidFill>
                <a:latin typeface="Arial"/>
                <a:ea typeface="Arial"/>
              </a:rPr>
              <a:t>累计流失客户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0F2044"/>
                </a:solidFill>
                <a:latin typeface="Cambria"/>
                <a:ea typeface="Cambria"/>
              </a:rPr>
              <a:t>43家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资料包记录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2025 Q3/Q4流失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期初客户240家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（时点待人工确认）</a:t>
            </a:r>
          </a:p>
        </p:txBody>
      </p:sp>
      <p:sp>
        <p:nvSpPr>
          <p:cNvPr id="8" name="Rectangle 7"/>
          <p:cNvSpPr/>
          <p:nvPr/>
        </p:nvSpPr>
        <p:spPr>
          <a:xfrm>
            <a:off x="4297679" y="1188720"/>
            <a:ext cx="3474720" cy="3200400"/>
          </a:xfrm>
          <a:prstGeom prst="rect">
            <a:avLst/>
          </a:prstGeom>
          <a:solidFill>
            <a:srgbClr val="F5F2EC"/>
          </a:solidFill>
          <a:ln w="12700">
            <a:solidFill>
              <a:srgbClr val="C8A5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766E64"/>
                </a:solidFill>
                <a:latin typeface="Arial"/>
                <a:ea typeface="Arial"/>
              </a:rPr>
              <a:t>流失客户合同面值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0F2044"/>
                </a:solidFill>
                <a:latin typeface="Cambria"/>
                <a:ea typeface="Cambria"/>
              </a:rPr>
              <a:t>515万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CSV逐条加总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非已确认收入损失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部分合同本就不续约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实际损失需逐户核实</a:t>
            </a:r>
          </a:p>
        </p:txBody>
      </p:sp>
      <p:sp>
        <p:nvSpPr>
          <p:cNvPr id="9" name="Rectangle 8"/>
          <p:cNvSpPr/>
          <p:nvPr/>
        </p:nvSpPr>
        <p:spPr>
          <a:xfrm>
            <a:off x="8046719" y="1188720"/>
            <a:ext cx="3474720" cy="3200400"/>
          </a:xfrm>
          <a:prstGeom prst="rect">
            <a:avLst/>
          </a:prstGeom>
          <a:solidFill>
            <a:srgbClr val="F5F2EC"/>
          </a:solidFill>
          <a:ln w="12700">
            <a:solidFill>
              <a:srgbClr val="C8A5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766E64"/>
                </a:solidFill>
                <a:latin typeface="Arial"/>
                <a:ea typeface="Arial"/>
              </a:rPr>
              <a:t>响应时长趋势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0F2044"/>
                </a:solidFill>
                <a:latin typeface="Cambria"/>
                <a:ea typeface="Cambria"/>
              </a:rPr>
              <a:t>58→65h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2025年9月: 58h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2025年10月: 62h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2025年11月: 65h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DC2626"/>
                </a:solidFill>
                <a:latin typeface="Arial"/>
                <a:ea typeface="Arial"/>
              </a:rPr>
              <a:t>按时响应率48%↓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4663440"/>
            <a:ext cx="11064240" cy="1097280"/>
          </a:xfrm>
          <a:prstGeom prst="rect">
            <a:avLst/>
          </a:prstGeom>
          <a:solidFill>
            <a:srgbClr val="EBED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rIns="228600" tIns="228600" bIns="228600"/>
          <a:lstStyle/>
          <a:p>
            <a:pPr algn="l"/>
            <a:r>
              <a:rPr sz="1100" b="1">
                <a:solidFill>
                  <a:srgbClr val="0F2044"/>
                </a:solidFill>
                <a:latin typeface="Arial"/>
                <a:ea typeface="Arial"/>
              </a:rPr>
              <a:t>极端案例</a:t>
            </a:r>
          </a:p>
          <a:p>
            <a:pPr algn="l">
              <a:spcBef>
                <a:spcPts val="800"/>
              </a:spcBef>
            </a:pPr>
            <a:r>
              <a:rPr sz="1600" i="1">
                <a:solidFill>
                  <a:srgbClr val="1C2028"/>
                </a:solidFill>
                <a:latin typeface="Cambria"/>
                <a:ea typeface="Cambria"/>
              </a:rPr>
              <a:t>工单GD-2025-1027-12：客户恒信贸易2025-10-27提交工单，首次响应时间为2025-11-08，耗时约12天。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4892040"/>
            <a:ext cx="45720" cy="64008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48640" y="5943600"/>
            <a:ext cx="1097280" cy="256032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事实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28800" y="5943600"/>
            <a:ext cx="1097280" cy="256032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事实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108960" y="5943600"/>
            <a:ext cx="1097280" cy="256032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事实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0" y="5852160"/>
            <a:ext cx="4572000" cy="320040"/>
          </a:xfrm>
          <a:prstGeom prst="rect">
            <a:avLst/>
          </a:prstGeom>
          <a:solidFill>
            <a:srgbClr val="FFF3E0"/>
          </a:solidFill>
          <a:ln w="19050">
            <a:solidFill>
              <a:srgbClr val="A633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A6332A"/>
                </a:solidFill>
              </a:rPr>
              <a:t>⚠ 240家时点待确认 | 515万为合同面值非损失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766E64"/>
                </a:solidFill>
              </a:rPr>
              <a:t>来源：老王补发CSV | 15/16/17号工单统计 | 10号工单日志样本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mbria"/>
              </a:rPr>
              <a:t>流失原因分布及证据边界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182880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766E64"/>
                </a:solidFill>
              </a:rPr>
              <a:t>4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822960"/>
            <a:ext cx="12191695" cy="2743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5486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1">
                <a:solidFill>
                  <a:srgbClr val="1C2028"/>
                </a:solidFill>
                <a:latin typeface="Cambria"/>
                <a:ea typeface="Cambria"/>
              </a:rPr>
              <a:t>按客户退订时自述原因归类</a:t>
            </a:r>
          </a:p>
          <a:p>
            <a:pPr algn="l">
              <a:spcBef>
                <a:spcPts val="200"/>
              </a:spcBef>
            </a:pPr>
            <a:r>
              <a:rPr sz="1100">
                <a:solidFill>
                  <a:srgbClr val="766E64"/>
                </a:solidFill>
                <a:latin typeface="Arial"/>
                <a:ea typeface="Arial"/>
              </a:rPr>
              <a:t>合计43家 · 合同面值515万元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73736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Arial"/>
                <a:ea typeface="Arial"/>
              </a:rPr>
              <a:t>服务响应慢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37760" y="173736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Arial"/>
                <a:ea typeface="Arial"/>
              </a:rPr>
              <a:t>24家 · 55.8% · 301万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2042160"/>
            <a:ext cx="5486400" cy="228600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548640" y="2042160"/>
            <a:ext cx="3061411" cy="228600"/>
          </a:xfrm>
          <a:prstGeom prst="roundRect">
            <a:avLst>
              <a:gd name="adj" fmla="val 50000"/>
            </a:avLst>
          </a:prstGeom>
          <a:solidFill>
            <a:srgbClr val="A6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236601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Arial"/>
                <a:ea typeface="Arial"/>
              </a:rPr>
              <a:t>价格因素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37760" y="236601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Arial"/>
                <a:ea typeface="Arial"/>
              </a:rPr>
              <a:t>9家 · 20.9% · 102万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2670810"/>
            <a:ext cx="5486400" cy="228600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548640" y="2670810"/>
            <a:ext cx="1146657" cy="228600"/>
          </a:xfrm>
          <a:prstGeom prst="roundRect">
            <a:avLst>
              <a:gd name="adj" fmla="val 50000"/>
            </a:avLst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8640" y="299466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Arial"/>
                <a:ea typeface="Arial"/>
              </a:rPr>
              <a:t>产品功能不足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37760" y="299466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Arial"/>
                <a:ea typeface="Arial"/>
              </a:rPr>
              <a:t>6家 · 14.0% · 68万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3299460"/>
            <a:ext cx="5486400" cy="228600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548640" y="3299460"/>
            <a:ext cx="768096" cy="228600"/>
          </a:xfrm>
          <a:prstGeom prst="roundRect">
            <a:avLst>
              <a:gd name="adj" fmla="val 50000"/>
            </a:avLst>
          </a:prstGeom>
          <a:solidFill>
            <a:srgbClr val="878FA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362331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Arial"/>
                <a:ea typeface="Arial"/>
              </a:rPr>
              <a:t>其他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37760" y="362331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Arial"/>
                <a:ea typeface="Arial"/>
              </a:rPr>
              <a:t>4家 · 9.3% · 44万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3928110"/>
            <a:ext cx="5486400" cy="228600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548640" y="3928110"/>
            <a:ext cx="510235" cy="228600"/>
          </a:xfrm>
          <a:prstGeom prst="roundRect">
            <a:avLst>
              <a:gd name="adj" fmla="val 50000"/>
            </a:avLst>
          </a:prstGeom>
          <a:solidFill>
            <a:srgbClr val="766E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48640" y="4160520"/>
            <a:ext cx="5486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i="1">
                <a:solidFill>
                  <a:srgbClr val="766E64"/>
                </a:solidFill>
                <a:latin typeface="Arial"/>
                <a:ea typeface="Arial"/>
              </a:rPr>
              <a:t>来源：老王补发CSV，按客户退订时原话归类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00800" y="1097280"/>
            <a:ext cx="5212080" cy="4846320"/>
          </a:xfrm>
          <a:prstGeom prst="rect">
            <a:avLst/>
          </a:prstGeom>
          <a:solidFill>
            <a:srgbClr val="FFF3E0"/>
          </a:solidFill>
          <a:ln w="19050">
            <a:solidFill>
              <a:srgbClr val="A633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675120" y="1280160"/>
            <a:ext cx="466344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500" b="1">
                <a:solidFill>
                  <a:srgbClr val="A6332A"/>
                </a:solidFill>
              </a:rPr>
              <a:t>⚠ 证据边界说明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1. 原因分类依据客户退订时自述口径，</a:t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   由销售侧按原话归类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100" b="1">
                <a:solidFill>
                  <a:srgbClr val="A6332A"/>
                </a:solidFill>
              </a:rPr>
              <a:t>2. 客户自述原因 ≠ 已证明的因果关系</a:t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   未经工单数据交叉验证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3. 3家流失访谈（19号）方向一致，</a:t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   但样本仅3家（占7%），不可外推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4. 分类方法论未经独立校验：</a:t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   归类标准、交叉校验方式不明</a:t>
            </a:r>
          </a:p>
          <a:p>
            <a:pPr algn="l"/>
            <a:r>
              <a:rPr sz="8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200" b="1">
                <a:solidFill>
                  <a:srgbClr val="0F2044"/>
                </a:solidFill>
              </a:rPr>
              <a:t>本页结论：</a:t>
            </a:r>
          </a:p>
          <a:p>
            <a:pPr algn="l"/>
            <a:r>
              <a:rPr sz="1200" b="0">
                <a:solidFill>
                  <a:srgbClr val="0F2044"/>
                </a:solidFill>
              </a:rPr>
              <a:t>响应慢是客户退订时提及最多的原因，</a:t>
            </a:r>
          </a:p>
          <a:p>
            <a:pPr algn="l"/>
            <a:r>
              <a:rPr sz="1200" b="0">
                <a:solidFill>
                  <a:srgbClr val="0F2044"/>
                </a:solidFill>
              </a:rPr>
              <a:t>方向可信，但精确比例存在不确定性。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48640" y="4846320"/>
            <a:ext cx="1097280" cy="256032"/>
          </a:xfrm>
          <a:prstGeom prst="rect">
            <a:avLst/>
          </a:prstGeom>
          <a:solidFill>
            <a:srgbClr val="E65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0F2044"/>
                </a:solidFill>
              </a:rPr>
              <a:t>客户自述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103120" y="4846320"/>
            <a:ext cx="1353312" cy="256032"/>
          </a:xfrm>
          <a:prstGeom prst="rect">
            <a:avLst/>
          </a:prstGeom>
          <a:solidFill>
            <a:srgbClr val="766E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样本3/43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766E64"/>
                </a:solidFill>
              </a:rPr>
              <a:t>来源：老王补发CSV+说明 | 19号流失客户访谈记录（3家）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mbria"/>
              </a:rPr>
              <a:t>客服响应问题趋势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182880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766E64"/>
                </a:solidFill>
              </a:rPr>
              <a:t>5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822960"/>
            <a:ext cx="12191695" cy="2743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188720"/>
            <a:ext cx="3474720" cy="2743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1371600"/>
            <a:ext cx="2926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766E64"/>
                </a:solidFill>
              </a:rPr>
              <a:t>2025年9月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1737360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0F2044"/>
                </a:solidFill>
                <a:latin typeface="Cambria"/>
              </a:rPr>
              <a:t>58h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59" y="2377440"/>
            <a:ext cx="29260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766E64"/>
                </a:solidFill>
              </a:rPr>
              <a:t>平均响应时长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59" y="283464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1C2028"/>
                </a:solidFill>
              </a:rPr>
              <a:t>按时响应率 62%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77440" y="283464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766E64"/>
                </a:solidFill>
              </a:rPr>
              <a:t>新增 214单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97679" y="1188720"/>
            <a:ext cx="3474720" cy="2743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1999" y="1371600"/>
            <a:ext cx="2926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766E64"/>
                </a:solidFill>
              </a:rPr>
              <a:t>2025年10月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1999" y="1737360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C8A55A"/>
                </a:solidFill>
                <a:latin typeface="Cambria"/>
              </a:rPr>
              <a:t>62h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1999" y="2377440"/>
            <a:ext cx="29260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766E64"/>
                </a:solidFill>
              </a:rPr>
              <a:t>平均响应时长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1999" y="283464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1C2028"/>
                </a:solidFill>
              </a:rPr>
              <a:t>按时响应率 55%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26479" y="283464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766E64"/>
                </a:solidFill>
              </a:rPr>
              <a:t>新增 231单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1999" y="3200400"/>
            <a:ext cx="29260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A6332A"/>
                </a:solidFill>
              </a:rPr>
              <a:t>↑ +4h vs 上月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046719" y="1188720"/>
            <a:ext cx="3474720" cy="2743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321040" y="1371600"/>
            <a:ext cx="2926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766E64"/>
                </a:solidFill>
              </a:rPr>
              <a:t>2025年11月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21040" y="1737360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A6332A"/>
                </a:solidFill>
                <a:latin typeface="Cambria"/>
              </a:rPr>
              <a:t>65h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21040" y="2377440"/>
            <a:ext cx="29260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766E64"/>
                </a:solidFill>
              </a:rPr>
              <a:t>平均响应时长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21040" y="283464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1C2028"/>
                </a:solidFill>
              </a:rPr>
              <a:t>按时响应率 48%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875519" y="283464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766E64"/>
                </a:solidFill>
              </a:rPr>
              <a:t>新增 247单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21040" y="3200400"/>
            <a:ext cx="29260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A6332A"/>
                </a:solidFill>
              </a:rPr>
              <a:t>↑ +3h vs 上月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420624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0F2044"/>
                </a:solidFill>
                <a:latin typeface="Cambria"/>
              </a:rPr>
              <a:t>产能约束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640" y="4526280"/>
            <a:ext cx="11064240" cy="1828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4663440"/>
            <a:ext cx="3474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</a:rPr>
              <a:t>在岗: 4人→3人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4937760"/>
            <a:ext cx="3474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766E64"/>
                </a:solidFill>
              </a:rPr>
              <a:t>1人即将产假（12号随手记）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297679" y="4663440"/>
            <a:ext cx="3474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</a:rPr>
              <a:t>人均服务: ~60家/人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297679" y="4937760"/>
            <a:ext cx="3474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766E64"/>
                </a:solidFill>
              </a:rPr>
              <a:t>4人/240家计算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046719" y="4663440"/>
            <a:ext cx="3474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</a:rPr>
              <a:t>行业参考: 1:50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046719" y="4937760"/>
            <a:ext cx="3474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766E64"/>
                </a:solidFill>
              </a:rPr>
              <a:t>2024行业报告（数据截至2024年中）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48640" y="5303520"/>
            <a:ext cx="11064240" cy="822960"/>
          </a:xfrm>
          <a:prstGeom prst="rect">
            <a:avLst/>
          </a:prstGeom>
          <a:solidFill>
            <a:srgbClr val="EBED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rIns="228600" tIns="228600" bIns="228600"/>
          <a:lstStyle/>
          <a:p>
            <a:pPr algn="l"/>
            <a:r>
              <a:rPr sz="1100" b="1">
                <a:solidFill>
                  <a:srgbClr val="0F2044"/>
                </a:solidFill>
                <a:latin typeface="Arial"/>
                <a:ea typeface="Arial"/>
              </a:rPr>
              <a:t>客户原话（3家访谈，样本7%）</a:t>
            </a:r>
          </a:p>
          <a:p>
            <a:pPr algn="l">
              <a:spcBef>
                <a:spcPts val="800"/>
              </a:spcBef>
            </a:pPr>
            <a:r>
              <a:rPr sz="1600" i="1">
                <a:solidFill>
                  <a:srgbClr val="1C2028"/>
                </a:solidFill>
                <a:latin typeface="Cambria"/>
                <a:ea typeface="Cambria"/>
              </a:rPr>
              <a:t>蓝海网络：“提了三次工单两次没人回” | 云图数据：“不是钱的事，是出问题找不到人” | 恒基咨询：“竞品有专属客户经理，你们对接人都换了两茬”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40080" y="5532120"/>
            <a:ext cx="45720" cy="36576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548640" y="6263640"/>
            <a:ext cx="1097280" cy="256032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事实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828800" y="6263640"/>
            <a:ext cx="1097280" cy="256032"/>
          </a:xfrm>
          <a:prstGeom prst="rect">
            <a:avLst/>
          </a:prstGeom>
          <a:solidFill>
            <a:srgbClr val="E65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0F2044"/>
                </a:solidFill>
              </a:rPr>
              <a:t>客户自述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383280" y="6263640"/>
            <a:ext cx="1517904" cy="256032"/>
          </a:xfrm>
          <a:prstGeom prst="rect">
            <a:avLst/>
          </a:prstGeom>
          <a:solidFill>
            <a:srgbClr val="766E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行业数据注年份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766E64"/>
                </a:solidFill>
              </a:rPr>
              <a:t>来源：15/16/17号工单统计 | 01+12号 | 19号访谈 | 13号行业报告（2024年数据）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mbria"/>
              </a:rPr>
              <a:t>客户健康分V2与服务分层现状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182880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766E64"/>
                </a:solidFill>
              </a:rPr>
              <a:t>6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822960"/>
            <a:ext cx="12191695" cy="2743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5486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1">
                <a:solidFill>
                  <a:srgbClr val="1C2028"/>
                </a:solidFill>
                <a:latin typeface="Cambria"/>
                <a:ea typeface="Cambria"/>
              </a:rPr>
              <a:t>健康分V2全量分布</a:t>
            </a:r>
          </a:p>
          <a:p>
            <a:pPr algn="l">
              <a:spcBef>
                <a:spcPts val="200"/>
              </a:spcBef>
            </a:pPr>
            <a:r>
              <a:rPr sz="1100">
                <a:solidFill>
                  <a:srgbClr val="766E64"/>
                </a:solidFill>
                <a:latin typeface="Arial"/>
                <a:ea typeface="Arial"/>
              </a:rPr>
              <a:t>V2于2025年10月起执行，新增工单满意度维度（30%权重）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73736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Arial"/>
                <a:ea typeface="Arial"/>
              </a:rPr>
              <a:t>健康 (≥80分)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37760" y="173736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Arial"/>
                <a:ea typeface="Arial"/>
              </a:rPr>
              <a:t>96家 · 40%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2042160"/>
            <a:ext cx="5486400" cy="198120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548640" y="2042160"/>
            <a:ext cx="2194560" cy="198120"/>
          </a:xfrm>
          <a:prstGeom prst="roundRect">
            <a:avLst>
              <a:gd name="adj" fmla="val 50000"/>
            </a:avLst>
          </a:prstGeom>
          <a:solidFill>
            <a:srgbClr val="16A3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233172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Arial"/>
                <a:ea typeface="Arial"/>
              </a:rPr>
              <a:t>预警 (60-79分)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37760" y="233172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Arial"/>
                <a:ea typeface="Arial"/>
              </a:rPr>
              <a:t>98家 · 41%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2636520"/>
            <a:ext cx="5486400" cy="198120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548640" y="2636520"/>
            <a:ext cx="2249424" cy="198120"/>
          </a:xfrm>
          <a:prstGeom prst="roundRect">
            <a:avLst>
              <a:gd name="adj" fmla="val 50000"/>
            </a:avLst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8640" y="29260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Arial"/>
                <a:ea typeface="Arial"/>
              </a:rPr>
              <a:t>危险 (&lt;60分)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37760" y="292608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Arial"/>
                <a:ea typeface="Arial"/>
              </a:rPr>
              <a:t>46家 · 19%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3230880"/>
            <a:ext cx="5486400" cy="198120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548640" y="3230880"/>
            <a:ext cx="1042416" cy="198120"/>
          </a:xfrm>
          <a:prstGeom prst="roundRect">
            <a:avLst>
              <a:gd name="adj" fmla="val 50000"/>
            </a:avLst>
          </a:prstGeom>
          <a:solidFill>
            <a:srgbClr val="A6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3429000"/>
            <a:ext cx="5486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i="1">
                <a:solidFill>
                  <a:srgbClr val="766E64"/>
                </a:solidFill>
                <a:latin typeface="Arial"/>
                <a:ea typeface="Arial"/>
              </a:rPr>
              <a:t>来源：24号健康分模型说明 | 18号KPI说明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8640" y="4114800"/>
            <a:ext cx="5486400" cy="640080"/>
          </a:xfrm>
          <a:prstGeom prst="rect">
            <a:avLst/>
          </a:prstGeom>
          <a:solidFill>
            <a:srgbClr val="FFF3E0"/>
          </a:solidFill>
          <a:ln w="12700">
            <a:solidFill>
              <a:srgbClr val="C8A5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A6332A"/>
                </a:solidFill>
              </a:rPr>
              <a:t>⚠ V1口径“健康”为130家，V2仅96家——差异34家被重新识别</a:t>
            </a:r>
          </a:p>
          <a:p>
            <a:pPr algn="l">
              <a:spcBef>
                <a:spcPts val="200"/>
              </a:spcBef>
            </a:pPr>
            <a:r>
              <a:rPr sz="900" b="0">
                <a:solidFill>
                  <a:srgbClr val="766E64"/>
                </a:solidFill>
              </a:rPr>
              <a:t>  汇报统一使用V2口径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400800" y="1097280"/>
            <a:ext cx="521208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675120" y="1280160"/>
            <a:ext cx="4663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0F2044"/>
                </a:solidFill>
                <a:latin typeface="Cambria"/>
              </a:rPr>
              <a:t>服务分层现状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675120" y="1645920"/>
            <a:ext cx="4663440" cy="1828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675120" y="1828800"/>
            <a:ext cx="466344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300" b="1">
                <a:solidFill>
                  <a:srgbClr val="1C2028"/>
                </a:solidFill>
              </a:rPr>
              <a:t>金牌服务（6家/240家）</a:t>
            </a:r>
          </a:p>
          <a:p>
            <a:pPr algn="l">
              <a:spcBef>
                <a:spcPts val="400"/>
              </a:spcBef>
            </a:pPr>
            <a:r>
              <a:rPr sz="1000" b="0">
                <a:solidFill>
                  <a:srgbClr val="766E64"/>
                </a:solidFill>
              </a:rPr>
              <a:t>  +20%年费 | 专属客户经理 | 8h响应承诺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300" b="1">
                <a:solidFill>
                  <a:srgbClr val="1C2028"/>
                </a:solidFill>
              </a:rPr>
              <a:t>标准服务（234家/240家）</a:t>
            </a:r>
          </a:p>
          <a:p>
            <a:pPr algn="l">
              <a:spcBef>
                <a:spcPts val="400"/>
              </a:spcBef>
            </a:pPr>
            <a:r>
              <a:rPr sz="1000" b="0">
                <a:solidFill>
                  <a:srgbClr val="766E64"/>
                </a:solidFill>
              </a:rPr>
              <a:t>  无SLA承诺 | 无专属对接人 | 工作日工单支持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OKR KR3：预警客户100%有跟进动作</a:t>
            </a:r>
          </a:p>
          <a:p>
            <a:pPr algn="l">
              <a:spcBef>
                <a:spcPts val="400"/>
              </a:spcBef>
            </a:pPr>
            <a:r>
              <a:rPr sz="1300" b="1">
                <a:solidFill>
                  <a:srgbClr val="A6332A"/>
                </a:solidFill>
              </a:rPr>
              <a:t>实际跟进率：约30%</a:t>
            </a:r>
          </a:p>
          <a:p>
            <a:pPr algn="l">
              <a:spcBef>
                <a:spcPts val="200"/>
              </a:spcBef>
            </a:pPr>
            <a:r>
              <a:rPr sz="1100" b="0">
                <a:solidFill>
                  <a:srgbClr val="A6332A"/>
                </a:solidFill>
              </a:rPr>
              <a:t>→ 70%预警/危险客户无人跟进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0" y="5029200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766E64"/>
                </a:solidFill>
              </a:rPr>
              <a:t>竞品对标（04号，待核实）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5349240"/>
            <a:ext cx="5212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1C2028"/>
                </a:solidFill>
              </a:rPr>
              <a:t>竞品A: 有大白金分级 | 竞品B: 有分层+回访（8人/约300家）
我方: 无分层运营、无主动回访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640" y="5029200"/>
            <a:ext cx="1517904" cy="256032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事实-V2口径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286000" y="5029200"/>
            <a:ext cx="1097280" cy="256032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事实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566160" y="5029200"/>
            <a:ext cx="1188719" cy="256032"/>
          </a:xfrm>
          <a:prstGeom prst="rect">
            <a:avLst/>
          </a:prstGeom>
          <a:solidFill>
            <a:srgbClr val="766E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竞品待核实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766E64"/>
                </a:solidFill>
              </a:rPr>
              <a:t>来源：24号V2说明 | 18号KPI | 22号合同模板 | 04号竞品对比 | 23号OKR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mbria"/>
              </a:rPr>
              <a:t>升级方案框架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182880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766E64"/>
                </a:solidFill>
              </a:rPr>
              <a:t>7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822960"/>
            <a:ext cx="12191695" cy="2743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188720"/>
            <a:ext cx="539496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325880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C8A55A"/>
                </a:solidFill>
                <a:latin typeface="Cambria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19" y="132588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0F2044"/>
                </a:solidFill>
                <a:latin typeface="Cambria"/>
              </a:rPr>
              <a:t>客服产能补充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1737360"/>
            <a:ext cx="5029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1C2028"/>
                </a:solidFill>
              </a:rPr>
              <a:t>基于行业参考人效1:50
的方案假设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2377440"/>
            <a:ext cx="5029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766E64"/>
                </a:solidFill>
              </a:rPr>
              <a:t>需HR进一步评估
当前4人即将减至3人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31520" y="3017520"/>
            <a:ext cx="1188719" cy="256032"/>
          </a:xfrm>
          <a:prstGeom prst="rect">
            <a:avLst/>
          </a:prstGeom>
          <a:solidFill>
            <a:srgbClr val="A6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待HR提供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09359" y="1188720"/>
            <a:ext cx="539496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92240" y="1325880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C8A55A"/>
                </a:solidFill>
                <a:latin typeface="Cambria"/>
              </a:rP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49440" y="132588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0F2044"/>
                </a:solidFill>
                <a:latin typeface="Cambria"/>
              </a:rPr>
              <a:t>客户分层运营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1737360"/>
            <a:ext cx="5029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1C2028"/>
                </a:solidFill>
              </a:rPr>
              <a:t>按健康分V2三级分层
98家预警+46家危险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377440"/>
            <a:ext cx="5029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766E64"/>
                </a:solidFill>
              </a:rPr>
              <a:t>差异化跟进策略
各层服务内容待定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92240" y="3017520"/>
            <a:ext cx="1188719" cy="256032"/>
          </a:xfrm>
          <a:prstGeom prst="rect">
            <a:avLst/>
          </a:prstGeom>
          <a:solidFill>
            <a:srgbClr val="A6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待产品评估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3749039"/>
            <a:ext cx="539496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3886200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C8A55A"/>
                </a:solidFill>
                <a:latin typeface="Cambria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88719" y="388620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0F2044"/>
                </a:solidFill>
                <a:latin typeface="Cambria"/>
              </a:rPr>
              <a:t>SLA承诺机制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4297679"/>
            <a:ext cx="5029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1C2028"/>
                </a:solidFill>
              </a:rPr>
              <a:t>标准服务目前无SLA
金牌仅6家有8h承诺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937759"/>
            <a:ext cx="5029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766E64"/>
                </a:solidFill>
              </a:rPr>
              <a:t>是否将SLA写入标准合同
承诺水平待定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31520" y="5577840"/>
            <a:ext cx="1188719" cy="256032"/>
          </a:xfrm>
          <a:prstGeom prst="rect">
            <a:avLst/>
          </a:prstGeom>
          <a:solidFill>
            <a:srgbClr val="A6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待法务评估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309359" y="3749039"/>
            <a:ext cx="539496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92240" y="3886200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C8A55A"/>
                </a:solidFill>
                <a:latin typeface="Cambria"/>
              </a:rPr>
              <a:t>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49440" y="388620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0F2044"/>
                </a:solidFill>
                <a:latin typeface="Cambria"/>
              </a:rPr>
              <a:t>工单系统升级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92240" y="4297679"/>
            <a:ext cx="5029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1C2028"/>
                </a:solidFill>
              </a:rPr>
              <a:t>当前自研旧版系统
（04号竞品对比）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92240" y="4937759"/>
            <a:ext cx="5029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766E64"/>
                </a:solidFill>
              </a:rPr>
              <a:t>升级或替换方案
需产品侧评估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492240" y="5577840"/>
            <a:ext cx="1188719" cy="256032"/>
          </a:xfrm>
          <a:prstGeom prst="rect">
            <a:avLst/>
          </a:prstGeom>
          <a:solidFill>
            <a:srgbClr val="A6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待产品提供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8640" y="612648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766E64"/>
                </a:solidFill>
              </a:rPr>
              <a:t>以上四个方向为基于现有资料推导的方案框架，具体实施细节和优先级需总监决策后细化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766E64"/>
                </a:solidFill>
              </a:rPr>
              <a:t>来源：05号脑图（骨架）| 24号健康分 | 22号合同模板 | 04号竞品对比 | 13号行业报告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mbria"/>
              </a:rPr>
              <a:t>预算和资源需求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182880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766E64"/>
                </a:solidFill>
              </a:rPr>
              <a:t>8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822960"/>
            <a:ext cx="12191695" cy="2743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0F2044"/>
                </a:solidFill>
                <a:latin typeface="Cambria"/>
              </a:rPr>
              <a:t>2026年常规预算基线（07号）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46304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Arial"/>
                <a:ea typeface="Arial"/>
              </a:rPr>
              <a:t>人力成本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37760" y="146304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Arial"/>
                <a:ea typeface="Arial"/>
              </a:rPr>
              <a:t>95万 · 81.9%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1767840"/>
            <a:ext cx="5486400" cy="209550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548640" y="1767840"/>
            <a:ext cx="4493361" cy="209550"/>
          </a:xfrm>
          <a:prstGeom prst="roundRect">
            <a:avLst>
              <a:gd name="adj" fmla="val 50000"/>
            </a:avLst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206883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Arial"/>
                <a:ea typeface="Arial"/>
              </a:rPr>
              <a:t>系统工具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37760" y="206883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Arial"/>
                <a:ea typeface="Arial"/>
              </a:rPr>
              <a:t>12万 · 10.3%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2373630"/>
            <a:ext cx="5486400" cy="209550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548640" y="2373630"/>
            <a:ext cx="565099" cy="209550"/>
          </a:xfrm>
          <a:prstGeom prst="roundRect">
            <a:avLst>
              <a:gd name="adj" fmla="val 50000"/>
            </a:avLst>
          </a:prstGeom>
          <a:solidFill>
            <a:srgbClr val="878FA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8640" y="267462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Arial"/>
                <a:ea typeface="Arial"/>
              </a:rPr>
              <a:t>培训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37760" y="267462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Arial"/>
                <a:ea typeface="Arial"/>
              </a:rPr>
              <a:t>3万 · 2.6%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2979420"/>
            <a:ext cx="5486400" cy="209550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548640" y="2979420"/>
            <a:ext cx="142646" cy="209550"/>
          </a:xfrm>
          <a:prstGeom prst="roundRect">
            <a:avLst>
              <a:gd name="adj" fmla="val 50000"/>
            </a:avLst>
          </a:prstGeom>
          <a:solidFill>
            <a:srgbClr val="766E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328041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Arial"/>
                <a:ea typeface="Arial"/>
              </a:rPr>
              <a:t>客户活动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37760" y="328041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Arial"/>
                <a:ea typeface="Arial"/>
              </a:rPr>
              <a:t>6万 · 5.2%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3585210"/>
            <a:ext cx="5486400" cy="209550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548640" y="3585210"/>
            <a:ext cx="285292" cy="209550"/>
          </a:xfrm>
          <a:prstGeom prst="roundRect">
            <a:avLst>
              <a:gd name="adj" fmla="val 50000"/>
            </a:avLst>
          </a:prstGeom>
          <a:solidFill>
            <a:srgbClr val="766E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48640" y="3794760"/>
            <a:ext cx="5486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i="1">
                <a:solidFill>
                  <a:srgbClr val="766E64"/>
                </a:solidFill>
                <a:latin typeface="Arial"/>
                <a:ea typeface="Arial"/>
              </a:rPr>
              <a:t>来源：07号部门预算表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00800" y="1097280"/>
            <a:ext cx="5212080" cy="4114800"/>
          </a:xfrm>
          <a:prstGeom prst="rect">
            <a:avLst/>
          </a:prstGeom>
          <a:solidFill>
            <a:srgbClr val="FFF3E0"/>
          </a:solidFill>
          <a:ln w="19050">
            <a:solidFill>
              <a:srgbClr val="A633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675120" y="1280160"/>
            <a:ext cx="4663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A6332A"/>
                </a:solidFill>
                <a:latin typeface="Cambria"/>
              </a:rPr>
              <a:t>⚠ 升级专项预算：目前为空白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675120" y="1645920"/>
            <a:ext cx="4663440" cy="18288"/>
          </a:xfrm>
          <a:prstGeom prst="rect">
            <a:avLst/>
          </a:prstGeom>
          <a:solidFill>
            <a:srgbClr val="A6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675120" y="1828800"/>
            <a:ext cx="46634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100" b="1">
                <a:solidFill>
                  <a:srgbClr val="1C2028"/>
                </a:solidFill>
              </a:rPr>
              <a:t>以下项目需额外预算，均待估算：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□ 客服扩编成本</a:t>
            </a:r>
          </a:p>
          <a:p>
            <a:pPr algn="l">
              <a:spcBef>
                <a:spcPts val="200"/>
              </a:spcBef>
            </a:pPr>
            <a:r>
              <a:rPr sz="1000" b="0">
                <a:solidFill>
                  <a:srgbClr val="A6332A"/>
                </a:solidFill>
              </a:rPr>
              <a:t>   → 待HR提供单人年薪包数据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□ 工单系统升级/替换</a:t>
            </a:r>
          </a:p>
          <a:p>
            <a:pPr algn="l">
              <a:spcBef>
                <a:spcPts val="200"/>
              </a:spcBef>
            </a:pPr>
            <a:r>
              <a:rPr sz="1000" b="0">
                <a:solidFill>
                  <a:srgbClr val="A6332A"/>
                </a:solidFill>
              </a:rPr>
              <a:t>   → 待产品侧评估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□ 客户活动增量（回访/分层运营）</a:t>
            </a:r>
          </a:p>
          <a:p>
            <a:pPr algn="l">
              <a:spcBef>
                <a:spcPts val="200"/>
              </a:spcBef>
            </a:pPr>
            <a:r>
              <a:rPr sz="1000" b="0">
                <a:solidFill>
                  <a:srgbClr val="A6332A"/>
                </a:solidFill>
              </a:rPr>
              <a:t>   → 待财务确认预算空间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□ 客户成功方法论培训</a:t>
            </a:r>
          </a:p>
          <a:p>
            <a:pPr algn="l">
              <a:spcBef>
                <a:spcPts val="200"/>
              </a:spcBef>
            </a:pPr>
            <a:r>
              <a:rPr sz="1000" b="0">
                <a:solidFill>
                  <a:srgbClr val="A6332A"/>
                </a:solidFill>
              </a:rPr>
              <a:t>   → 待HR/培训部门评估</a:t>
            </a:r>
          </a:p>
          <a:p>
            <a:pPr algn="l"/>
            <a:r>
              <a:rPr sz="8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000" b="0">
                <a:solidFill>
                  <a:srgbClr val="766E64"/>
                </a:solidFill>
              </a:rPr>
              <a:t>注：07号中客户活动从8万压缩至6万</a:t>
            </a:r>
          </a:p>
          <a:p>
            <a:pPr algn="l">
              <a:spcBef>
                <a:spcPts val="200"/>
              </a:spcBef>
            </a:pPr>
            <a:r>
              <a:rPr sz="1000" b="1">
                <a:solidFill>
                  <a:srgbClr val="A6332A"/>
                </a:solidFill>
              </a:rPr>
              <a:t>与升级方向是否矛盾？需确认。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48640" y="4754880"/>
            <a:ext cx="11064240" cy="1097280"/>
          </a:xfrm>
          <a:prstGeom prst="rect">
            <a:avLst/>
          </a:prstGeom>
          <a:solidFill>
            <a:srgbClr val="EBED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rIns="228600" tIns="228600" bIns="228600"/>
          <a:lstStyle/>
          <a:p>
            <a:pPr algn="l"/>
            <a:r>
              <a:rPr sz="1100" b="1">
                <a:solidFill>
                  <a:srgbClr val="0F2044"/>
                </a:solidFill>
                <a:latin typeface="Arial"/>
                <a:ea typeface="Arial"/>
              </a:rPr>
              <a:t>需总监决策</a:t>
            </a:r>
          </a:p>
          <a:p>
            <a:pPr algn="l">
              <a:spcBef>
                <a:spcPts val="800"/>
              </a:spcBef>
            </a:pPr>
            <a:r>
              <a:rPr sz="1600" i="1">
                <a:solidFill>
                  <a:srgbClr val="1C2028"/>
                </a:solidFill>
                <a:latin typeface="Cambria"/>
                <a:ea typeface="Cambria"/>
              </a:rPr>
              <a:t>常规预算116万之外，升级专项的投入上限是多少？是否需要走正式立项流程（11号立项申请草稿目前为空）？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40080" y="4983480"/>
            <a:ext cx="45720" cy="64008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766E64"/>
                </a:solidFill>
              </a:rPr>
              <a:t>来源：07号部门预算表 | 11号立项申请草稿（空白）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mbria"/>
              </a:rPr>
              <a:t>收益测算与试点验证方式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182880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766E64"/>
                </a:solidFill>
              </a:rPr>
              <a:t>9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822960"/>
            <a:ext cx="12191695" cy="2743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097280"/>
            <a:ext cx="5303520" cy="2560320"/>
          </a:xfrm>
          <a:prstGeom prst="rect">
            <a:avLst/>
          </a:prstGeom>
          <a:solidFill>
            <a:srgbClr val="FFF3E0"/>
          </a:solidFill>
          <a:ln w="12700">
            <a:solidFill>
              <a:srgbClr val="A633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1234440"/>
            <a:ext cx="4754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A6332A"/>
                </a:solidFill>
                <a:latin typeface="Cambria"/>
              </a:rPr>
              <a:t>⚠ 为什么不能直接承诺收益数字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>行业白皮书（08号）：“分层运营NPS提升10-15分”</a:t>
            </a:r>
          </a:p>
          <a:p>
            <a:pPr algn="l">
              <a:spcBef>
                <a:spcPts val="200"/>
              </a:spcBef>
            </a:pPr>
            <a:r>
              <a:rPr sz="1000" b="0">
                <a:solidFill>
                  <a:srgbClr val="A6332A"/>
                </a:solidFill>
              </a:rPr>
              <a:t>  → 行业观点，非本公司事实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>公众号文章（25号）：“流失率降5-6pp”</a:t>
            </a:r>
          </a:p>
          <a:p>
            <a:pPr algn="l">
              <a:spcBef>
                <a:spcPts val="200"/>
              </a:spcBef>
            </a:pPr>
            <a:r>
              <a:rPr sz="1000" b="0">
                <a:solidFill>
                  <a:srgbClr val="A6332A"/>
                </a:solidFill>
              </a:rPr>
              <a:t>  → 外部文章观点，不可当预期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>老王口头预估：“流失率回到12%有戏”</a:t>
            </a:r>
          </a:p>
          <a:p>
            <a:pPr algn="l">
              <a:spcBef>
                <a:spcPts val="200"/>
              </a:spcBef>
            </a:pPr>
            <a:r>
              <a:rPr sz="1000" b="0">
                <a:solidFill>
                  <a:srgbClr val="A6332A"/>
                </a:solidFill>
              </a:rPr>
              <a:t>  → 个人判断，老王自己说“别写死”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3794760"/>
            <a:ext cx="1097280" cy="256032"/>
          </a:xfrm>
          <a:prstGeom prst="rect">
            <a:avLst/>
          </a:prstGeom>
          <a:solidFill>
            <a:srgbClr val="766E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行业观点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11680" y="3794760"/>
            <a:ext cx="1097280" cy="256032"/>
          </a:xfrm>
          <a:prstGeom prst="rect">
            <a:avLst/>
          </a:prstGeom>
          <a:solidFill>
            <a:srgbClr val="E65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0F2044"/>
                </a:solidFill>
              </a:rPr>
              <a:t>个人预估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17920" y="1097280"/>
            <a:ext cx="539496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0F2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92240" y="1234440"/>
            <a:ext cx="4846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0F2044"/>
                </a:solidFill>
                <a:latin typeface="Cambria"/>
              </a:rPr>
              <a:t>建议：先试点再推广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92240" y="1600200"/>
            <a:ext cx="4846320" cy="1828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92240" y="1737360"/>
            <a:ext cx="484632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200" b="1">
                <a:solidFill>
                  <a:srgbClr val="0F2044"/>
                </a:solidFill>
              </a:rPr>
              <a:t>试点范围（示例，待总监确认）：</a:t>
            </a:r>
          </a:p>
          <a:p>
            <a:pPr algn="l">
              <a:spcBef>
                <a:spcPts val="400"/>
              </a:spcBef>
            </a:pPr>
            <a:r>
              <a:rPr sz="1100" b="0">
                <a:solidFill>
                  <a:srgbClr val="1C2028"/>
                </a:solidFill>
              </a:rPr>
              <a:t>从98家预警客户中选取一个子集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>
              <a:spcBef>
                <a:spcPts val="400"/>
              </a:spcBef>
            </a:pPr>
            <a:r>
              <a:rPr sz="1200" b="1">
                <a:solidFill>
                  <a:srgbClr val="0F2044"/>
                </a:solidFill>
              </a:rPr>
              <a:t>试点措施：</a:t>
            </a:r>
          </a:p>
          <a:p>
            <a:pPr algn="l">
              <a:spcBef>
                <a:spcPts val="200"/>
              </a:spcBef>
            </a:pPr>
            <a:r>
              <a:rPr sz="1100" b="0">
                <a:solidFill>
                  <a:srgbClr val="1C2028"/>
                </a:solidFill>
              </a:rPr>
              <a:t>□ 指定对接人</a:t>
            </a:r>
          </a:p>
          <a:p>
            <a:pPr algn="l">
              <a:spcBef>
                <a:spcPts val="200"/>
              </a:spcBef>
            </a:pPr>
            <a:r>
              <a:rPr sz="1100" b="0">
                <a:solidFill>
                  <a:srgbClr val="1C2028"/>
                </a:solidFill>
              </a:rPr>
              <a:t>□ 主动回访机制</a:t>
            </a:r>
          </a:p>
          <a:p>
            <a:pPr algn="l">
              <a:spcBef>
                <a:spcPts val="200"/>
              </a:spcBef>
            </a:pPr>
            <a:r>
              <a:rPr sz="1100" b="0">
                <a:solidFill>
                  <a:srgbClr val="1C2028"/>
                </a:solidFill>
              </a:rPr>
              <a:t>□ 响应优先级提升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试点时长：一个季度（建议）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>
              <a:spcBef>
                <a:spcPts val="400"/>
              </a:spcBef>
            </a:pPr>
            <a:r>
              <a:rPr sz="1200" b="1">
                <a:solidFill>
                  <a:srgbClr val="0F2044"/>
                </a:solidFill>
              </a:rPr>
              <a:t>度量指标：</a:t>
            </a:r>
          </a:p>
          <a:p>
            <a:pPr algn="l">
              <a:spcBef>
                <a:spcPts val="200"/>
              </a:spcBef>
            </a:pPr>
            <a:r>
              <a:rPr sz="1100" b="0">
                <a:solidFill>
                  <a:srgbClr val="1C2028"/>
                </a:solidFill>
              </a:rPr>
              <a:t>□ 试点组 vs 对照组流失率</a:t>
            </a:r>
          </a:p>
          <a:p>
            <a:pPr algn="l">
              <a:spcBef>
                <a:spcPts val="200"/>
              </a:spcBef>
            </a:pPr>
            <a:r>
              <a:rPr sz="1100" b="0">
                <a:solidFill>
                  <a:srgbClr val="1C2028"/>
                </a:solidFill>
              </a:rPr>
              <a:t>□ 试点组响应时长变化</a:t>
            </a:r>
          </a:p>
          <a:p>
            <a:pPr algn="l">
              <a:spcBef>
                <a:spcPts val="200"/>
              </a:spcBef>
            </a:pPr>
            <a:r>
              <a:rPr sz="1100" b="0">
                <a:solidFill>
                  <a:srgbClr val="1C2028"/>
                </a:solidFill>
              </a:rPr>
              <a:t>□ 试点组健康分变化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>
              <a:spcBef>
                <a:spcPts val="400"/>
              </a:spcBef>
            </a:pPr>
            <a:r>
              <a:rPr sz="1200" b="1">
                <a:solidFill>
                  <a:srgbClr val="A6332A"/>
                </a:solidFill>
              </a:rPr>
              <a:t>⚠ 试点成功标准待总监定义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766E64"/>
                </a:solidFill>
              </a:rPr>
              <a:t>来源：08号白皮书 | 25号公众号文章 | 老王补发说明 | 24号健康分V2分布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