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3D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3D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561320" y="0"/>
            <a:ext cx="1627632" cy="6858000"/>
          </a:xfrm>
          <a:prstGeom prst="rect">
            <a:avLst/>
          </a:prstGeom>
          <a:solidFill>
            <a:srgbClr val="1255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0835640" y="1005840"/>
            <a:ext cx="1051560" cy="777240"/>
          </a:xfrm>
          <a:prstGeom prst="roundRect">
            <a:avLst>
              <a:gd name="adj" fmla="val 14000"/>
            </a:avLst>
          </a:prstGeom>
          <a:noFill/>
          <a:ln w="12700">
            <a:solidFill>
              <a:srgbClr val="9FE87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0835640" y="2194560"/>
            <a:ext cx="1051560" cy="777240"/>
          </a:xfrm>
          <a:prstGeom prst="roundRect">
            <a:avLst>
              <a:gd name="adj" fmla="val 14000"/>
            </a:avLst>
          </a:prstGeom>
          <a:noFill/>
          <a:ln w="12700">
            <a:solidFill>
              <a:srgbClr val="9FE87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10835640" y="3383280"/>
            <a:ext cx="1051560" cy="777240"/>
          </a:xfrm>
          <a:prstGeom prst="roundRect">
            <a:avLst>
              <a:gd name="adj" fmla="val 14000"/>
            </a:avLst>
          </a:prstGeom>
          <a:noFill/>
          <a:ln w="12700">
            <a:solidFill>
              <a:srgbClr val="9FE87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835640" y="4572000"/>
            <a:ext cx="1051560" cy="777240"/>
          </a:xfrm>
          <a:prstGeom prst="roundRect">
            <a:avLst>
              <a:gd name="adj" fmla="val 14000"/>
            </a:avLst>
          </a:prstGeom>
          <a:noFill/>
          <a:ln w="12700">
            <a:solidFill>
              <a:srgbClr val="9FE87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0835640" y="5760720"/>
            <a:ext cx="1051560" cy="777240"/>
          </a:xfrm>
          <a:prstGeom prst="roundRect">
            <a:avLst>
              <a:gd name="adj" fmla="val 14000"/>
            </a:avLst>
          </a:prstGeom>
          <a:noFill/>
          <a:ln w="12700">
            <a:solidFill>
              <a:srgbClr val="9FE87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777240" y="777240"/>
            <a:ext cx="3246120" cy="384048"/>
          </a:xfrm>
          <a:prstGeom prst="roundRect">
            <a:avLst>
              <a:gd name="adj" fmla="val 50000"/>
            </a:avLst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786384"/>
            <a:ext cx="3246120" cy="38404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内容策划 · 短视频分镜脚本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9808" y="1783080"/>
            <a:ext cx="9509760" cy="22860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会后总漏事？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4000" b="1">
                <a:solidFill>
                  <a:srgbClr val="9FE870"/>
                </a:solidFill>
                <a:latin typeface="Microsoft YaHei"/>
                <a:ea typeface="Microsoft YaHei"/>
                <a:cs typeface="Microsoft YaHei"/>
              </a:rPr>
              <a:t>先让 AI 拆成五栏，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4000" b="1">
                <a:solidFill>
                  <a:srgbClr val="9FE870"/>
                </a:solidFill>
                <a:latin typeface="Microsoft YaHei"/>
                <a:ea typeface="Microsoft YaHei"/>
                <a:cs typeface="Microsoft YaHei"/>
              </a:rPr>
              <a:t>再由你签字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" y="4343400"/>
            <a:ext cx="2194560" cy="100584"/>
          </a:xfrm>
          <a:prstGeom prst="rect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4572000"/>
            <a:ext cx="932688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把一页会议纪要，变成今天就能执行的待办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5349240"/>
            <a:ext cx="9509760" cy="8229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>
                <a:solidFill>
                  <a:srgbClr val="9FE870"/>
                </a:solidFill>
                <a:latin typeface="Microsoft YaHei"/>
                <a:ea typeface="Microsoft YaHei"/>
                <a:cs typeface="Microsoft YaHei"/>
              </a:rPr>
              <a:t>时长 60–75 秒    ｜    平台 小红书 / 视频号    ｜    画面 真人口播 + 纪要打码截图 + AI 前后对比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BFD8C9"/>
                </a:solidFill>
                <a:latin typeface="Microsoft YaHei"/>
                <a:ea typeface="Microsoft YaHei"/>
                <a:cs typeface="Microsoft YaHei"/>
              </a:rPr>
              <a:t>状态：候选待评审    ｜    工具中立：画面不出现具体 AI 产品名称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6263640"/>
            <a:ext cx="950976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9ABAA7"/>
                </a:solidFill>
                <a:latin typeface="Microsoft YaHei"/>
                <a:ea typeface="Microsoft YaHei"/>
                <a:cs typeface="Microsoft YaHei"/>
              </a:rPr>
              <a:t>※ 本 PPT 所有会议内容、人物、数据均为合成 / 脱敏示例，不指向任何真实客户；不含未经验证的效果数据。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8813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交付标记与拍摄清单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881360" cy="6035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标记图例 + 开拍前待办（给拍摄 / 剪辑同事）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98448"/>
            <a:ext cx="1371600" cy="82296"/>
          </a:xfrm>
          <a:prstGeom prst="rect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084831" y="1330452"/>
            <a:ext cx="9052560" cy="18288"/>
          </a:xfrm>
          <a:prstGeom prst="rect">
            <a:avLst/>
          </a:prstGeom>
          <a:solidFill>
            <a:srgbClr val="D3E3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572768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三类标记图例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011680"/>
            <a:ext cx="1691640" cy="475488"/>
          </a:xfrm>
          <a:prstGeom prst="roundRect">
            <a:avLst>
              <a:gd name="adj" fmla="val 20000"/>
            </a:avLst>
          </a:prstGeom>
          <a:solidFill>
            <a:srgbClr val="F4F7F3"/>
          </a:solidFill>
          <a:ln w="9525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011680"/>
            <a:ext cx="1691640" cy="47548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【脱敏纪要】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68880" y="2011680"/>
            <a:ext cx="3291840" cy="47548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来自 04 号会议纪要（合成示例，非真实客户）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578608"/>
            <a:ext cx="1691640" cy="475488"/>
          </a:xfrm>
          <a:prstGeom prst="roundRect">
            <a:avLst>
              <a:gd name="adj" fmla="val 20000"/>
            </a:avLst>
          </a:prstGeom>
          <a:solidFill>
            <a:srgbClr val="EAF6E2"/>
          </a:solidFill>
          <a:ln w="9525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578608"/>
            <a:ext cx="1691640" cy="47548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【事实】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68880" y="2578608"/>
            <a:ext cx="3291840" cy="47548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来自本任务给定的约束与纪要里已知的模糊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145536"/>
            <a:ext cx="1691640" cy="475488"/>
          </a:xfrm>
          <a:prstGeom prst="roundRect">
            <a:avLst>
              <a:gd name="adj" fmla="val 20000"/>
            </a:avLst>
          </a:prstGeom>
          <a:solidFill>
            <a:srgbClr val="F4F7F3"/>
          </a:solidFill>
          <a:ln w="9525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145536"/>
            <a:ext cx="1691640" cy="47548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【示例】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68880" y="3145536"/>
            <a:ext cx="3291840" cy="47548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为演示补写 / 需录屏呈现，禁止伪造输出与数据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712464"/>
            <a:ext cx="1691640" cy="475488"/>
          </a:xfrm>
          <a:prstGeom prst="roundRect">
            <a:avLst>
              <a:gd name="adj" fmla="val 20000"/>
            </a:avLst>
          </a:prstGeom>
          <a:solidFill>
            <a:srgbClr val="9FE870"/>
          </a:solidFill>
          <a:ln w="9525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712464"/>
            <a:ext cx="1691640" cy="47548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【待确认】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68880" y="3712464"/>
            <a:ext cx="3291840" cy="47548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负责人 / 截止 / 验收标准等，一律不得由 AI 代填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4279392"/>
            <a:ext cx="1691640" cy="475488"/>
          </a:xfrm>
          <a:prstGeom prst="roundRect">
            <a:avLst>
              <a:gd name="adj" fmla="val 20000"/>
            </a:avLst>
          </a:prstGeom>
          <a:solidFill>
            <a:srgbClr val="F4F7F3"/>
          </a:solidFill>
          <a:ln w="9525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4279392"/>
            <a:ext cx="1691640" cy="47548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C25A3B"/>
                </a:solidFill>
                <a:latin typeface="Microsoft YaHei"/>
                <a:ea typeface="Microsoft YaHei"/>
                <a:cs typeface="Microsoft YaHei"/>
              </a:rPr>
              <a:t>【需重拍/授权】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68880" y="4279392"/>
            <a:ext cx="3291840" cy="47548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素材需实际拍摄、制作或取得授权后方可用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35040" y="1572768"/>
            <a:ext cx="54864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开拍前待办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035040" y="1993392"/>
            <a:ext cx="841248" cy="512064"/>
          </a:xfrm>
          <a:prstGeom prst="roundRect">
            <a:avLst>
              <a:gd name="adj" fmla="val 25000"/>
            </a:avLst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035040" y="1993392"/>
            <a:ext cx="841248" cy="512064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完成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04304" y="1975104"/>
            <a:ext cx="3977639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出镜口播同事人选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018520" y="1975104"/>
            <a:ext cx="621792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已确认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035040" y="2542032"/>
            <a:ext cx="841248" cy="512064"/>
          </a:xfrm>
          <a:prstGeom prst="roundRect">
            <a:avLst>
              <a:gd name="adj" fmla="val 25000"/>
            </a:avLst>
          </a:prstGeom>
          <a:solidFill>
            <a:srgbClr val="1255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035040" y="2542032"/>
            <a:ext cx="841248" cy="512064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定稿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04304" y="2523744"/>
            <a:ext cx="3977639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打码版会议纪要截图（姓名/公司/项目全部遮蔽并二次核对）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018520" y="2523744"/>
            <a:ext cx="621792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内容负责人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035040" y="3090672"/>
            <a:ext cx="841248" cy="512064"/>
          </a:xfrm>
          <a:prstGeom prst="roundRect">
            <a:avLst>
              <a:gd name="adj" fmla="val 25000"/>
            </a:avLst>
          </a:prstGeom>
          <a:solidFill>
            <a:srgbClr val="1255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035040" y="3090672"/>
            <a:ext cx="841248" cy="512064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实拍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04304" y="3072384"/>
            <a:ext cx="3977639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AI 拆解录屏：保持工具中立、真实录制、不摆拍造数据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018520" y="3072384"/>
            <a:ext cx="621792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拍摄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035040" y="3639312"/>
            <a:ext cx="841248" cy="512064"/>
          </a:xfrm>
          <a:prstGeom prst="roundRect">
            <a:avLst>
              <a:gd name="adj" fmla="val 25000"/>
            </a:avLst>
          </a:prstGeom>
          <a:solidFill>
            <a:srgbClr val="1255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035040" y="3639312"/>
            <a:ext cx="841248" cy="512064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实拍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4304" y="3621024"/>
            <a:ext cx="3977639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人工复核清单录屏：逐条填实负责人/截止/验收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018520" y="3621024"/>
            <a:ext cx="621792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拍摄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035040" y="4187952"/>
            <a:ext cx="841248" cy="512064"/>
          </a:xfrm>
          <a:prstGeom prst="roundRect">
            <a:avLst>
              <a:gd name="adj" fmla="val 25000"/>
            </a:avLst>
          </a:prstGeom>
          <a:solidFill>
            <a:srgbClr val="1255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035040" y="4187952"/>
            <a:ext cx="841248" cy="512064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授权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004304" y="4169664"/>
            <a:ext cx="3977639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待办系统录屏、BGM、字体、logo 版权核验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018520" y="4169664"/>
            <a:ext cx="621792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剪辑/负责人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035040" y="4736592"/>
            <a:ext cx="841248" cy="512064"/>
          </a:xfrm>
          <a:prstGeom prst="roundRect">
            <a:avLst>
              <a:gd name="adj" fmla="val 25000"/>
            </a:avLst>
          </a:prstGeom>
          <a:solidFill>
            <a:srgbClr val="1255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035040" y="4736592"/>
            <a:ext cx="841248" cy="512064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待拍板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004304" y="4718304"/>
            <a:ext cx="3977639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三条“今日可执行 vs 挂起”示例文案是否照脚本走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1018520" y="4718304"/>
            <a:ext cx="621792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内容负责人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035040" y="5285231"/>
            <a:ext cx="841248" cy="512064"/>
          </a:xfrm>
          <a:prstGeom prst="roundRect">
            <a:avLst>
              <a:gd name="adj" fmla="val 25000"/>
            </a:avLst>
          </a:prstGeom>
          <a:solidFill>
            <a:srgbClr val="1255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035040" y="5285231"/>
            <a:ext cx="841248" cy="512064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发布前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004304" y="5266944"/>
            <a:ext cx="3977639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内容与事实终审、签字放行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1018520" y="5266944"/>
            <a:ext cx="621792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内容负责人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40080" y="5989320"/>
            <a:ext cx="9692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下一步：确认分镜与素材后，即可据本表开拍；需要我转成逐镜可填的拍摄表或导出 PDF，告诉我即可。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40080" y="6419088"/>
            <a:ext cx="82296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会议纪要 → 可执行待办 · 分镜脚本 · 合成/脱敏示例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0698480" y="6419088"/>
            <a:ext cx="8229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8813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核心主张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881360" cy="6035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AI 整理，人来签字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98448"/>
            <a:ext cx="1371600" cy="82296"/>
          </a:xfrm>
          <a:prstGeom prst="rect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084831" y="1330452"/>
            <a:ext cx="9052560" cy="18288"/>
          </a:xfrm>
          <a:prstGeom prst="rect">
            <a:avLst/>
          </a:prstGeom>
          <a:solidFill>
            <a:srgbClr val="D3E3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40080" y="1572768"/>
            <a:ext cx="10908792" cy="1371600"/>
          </a:xfrm>
          <a:prstGeom prst="roundRect">
            <a:avLst>
              <a:gd name="adj" fmla="val 8000"/>
            </a:avLst>
          </a:prstGeom>
          <a:solidFill>
            <a:srgbClr val="0B3D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700784"/>
            <a:ext cx="10332720" cy="11887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AI 负责把模糊的话拆成结构；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800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没定的负责人、时间、验收标准，一律标 </a:t>
            </a:r>
            <a:r>
              <a:rPr sz="1800" b="1">
                <a:solidFill>
                  <a:srgbClr val="9FE870"/>
                </a:solidFill>
                <a:latin typeface="Microsoft YaHei"/>
                <a:ea typeface="Microsoft YaHei"/>
                <a:cs typeface="Microsoft YaHei"/>
              </a:rPr>
              <a:t>【待确认】</a:t>
            </a:r>
            <a:r>
              <a:rPr sz="1800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，由人来签字。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200400"/>
            <a:ext cx="108813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交给 AI 的第一步：先拆成这五栏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3703320"/>
            <a:ext cx="2084831" cy="1783080"/>
          </a:xfrm>
          <a:prstGeom prst="roundRect">
            <a:avLst>
              <a:gd name="adj" fmla="val 10000"/>
            </a:avLst>
          </a:prstGeom>
          <a:solidFill>
            <a:srgbClr val="EAF6E2"/>
          </a:solidFill>
          <a:ln w="1524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3977639"/>
            <a:ext cx="2084831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19" y="4480560"/>
            <a:ext cx="1901951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事项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9808" y="4892040"/>
            <a:ext cx="1865376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纪要里的动作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852928" y="3703320"/>
            <a:ext cx="2084831" cy="1783080"/>
          </a:xfrm>
          <a:prstGeom prst="roundRect">
            <a:avLst>
              <a:gd name="adj" fmla="val 10000"/>
            </a:avLst>
          </a:prstGeom>
          <a:solidFill>
            <a:srgbClr val="EAF6E2"/>
          </a:solidFill>
          <a:ln w="1524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852928" y="3977639"/>
            <a:ext cx="2084831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44368" y="4480560"/>
            <a:ext cx="1901951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负责人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62656" y="4892040"/>
            <a:ext cx="1865376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谁来做（常缺）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65776" y="3703320"/>
            <a:ext cx="2084831" cy="1783080"/>
          </a:xfrm>
          <a:prstGeom prst="roundRect">
            <a:avLst>
              <a:gd name="adj" fmla="val 10000"/>
            </a:avLst>
          </a:prstGeom>
          <a:solidFill>
            <a:srgbClr val="EAF6E2"/>
          </a:solidFill>
          <a:ln w="1524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65776" y="3977639"/>
            <a:ext cx="2084831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57216" y="4480560"/>
            <a:ext cx="1901951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截止时间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75504" y="4892040"/>
            <a:ext cx="1865376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何时完成（常模糊）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278624" y="3703320"/>
            <a:ext cx="2084831" cy="1783080"/>
          </a:xfrm>
          <a:prstGeom prst="roundRect">
            <a:avLst>
              <a:gd name="adj" fmla="val 10000"/>
            </a:avLst>
          </a:prstGeom>
          <a:solidFill>
            <a:srgbClr val="EAF6E2"/>
          </a:solidFill>
          <a:ln w="1524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78624" y="3977639"/>
            <a:ext cx="2084831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70064" y="4480560"/>
            <a:ext cx="1901951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依据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88352" y="4892040"/>
            <a:ext cx="1865376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来自哪句话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491472" y="3703320"/>
            <a:ext cx="2084831" cy="1783080"/>
          </a:xfrm>
          <a:prstGeom prst="roundRect">
            <a:avLst>
              <a:gd name="adj" fmla="val 10000"/>
            </a:avLst>
          </a:prstGeom>
          <a:solidFill>
            <a:srgbClr val="9FE870"/>
          </a:solidFill>
          <a:ln w="15240">
            <a:solidFill>
              <a:srgbClr val="9FE87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491472" y="3977639"/>
            <a:ext cx="2084831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582911" y="4480560"/>
            <a:ext cx="1901951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待确认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601199" y="4892040"/>
            <a:ext cx="1865376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12553F"/>
                </a:solidFill>
                <a:latin typeface="Microsoft YaHei"/>
                <a:ea typeface="Microsoft YaHei"/>
                <a:cs typeface="Microsoft YaHei"/>
              </a:rPr>
              <a:t>说不清就挂这里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5742432"/>
            <a:ext cx="1088136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前四栏尽量从纪要里取；第五栏「待确认」专门装讲不清的地方——这一栏不许 AI 替你猜。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" y="6419088"/>
            <a:ext cx="82296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会议纪要 → 可执行待办 · 分镜脚本 · 合成/脱敏示例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698480" y="6419088"/>
            <a:ext cx="8229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8813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选题与痛点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881360" cy="6035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谁在看，以及他为什么会停下来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98448"/>
            <a:ext cx="1371600" cy="82296"/>
          </a:xfrm>
          <a:prstGeom prst="rect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084831" y="1330452"/>
            <a:ext cx="9052560" cy="18288"/>
          </a:xfrm>
          <a:prstGeom prst="rect">
            <a:avLst/>
          </a:prstGeom>
          <a:solidFill>
            <a:srgbClr val="D3E3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5029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目标观众</a:t>
            </a:r>
          </a:p>
        </p:txBody>
      </p:sp>
      <p:sp>
        <p:nvSpPr>
          <p:cNvPr id="7" name="Oval 6"/>
          <p:cNvSpPr/>
          <p:nvPr/>
        </p:nvSpPr>
        <p:spPr>
          <a:xfrm>
            <a:off x="658368" y="2112264"/>
            <a:ext cx="146304" cy="146304"/>
          </a:xfrm>
          <a:prstGeom prst="ellipse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" y="2011680"/>
            <a:ext cx="46634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25–40 岁的普通职员、小主管</a:t>
            </a:r>
          </a:p>
        </p:txBody>
      </p:sp>
      <p:sp>
        <p:nvSpPr>
          <p:cNvPr id="9" name="Oval 8"/>
          <p:cNvSpPr/>
          <p:nvPr/>
        </p:nvSpPr>
        <p:spPr>
          <a:xfrm>
            <a:off x="658368" y="2624328"/>
            <a:ext cx="146304" cy="146304"/>
          </a:xfrm>
          <a:prstGeom prst="ellipse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32688" y="2523744"/>
            <a:ext cx="46634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经常开会，会后要追着任务跑</a:t>
            </a:r>
          </a:p>
        </p:txBody>
      </p:sp>
      <p:sp>
        <p:nvSpPr>
          <p:cNvPr id="11" name="Oval 10"/>
          <p:cNvSpPr/>
          <p:nvPr/>
        </p:nvSpPr>
        <p:spPr>
          <a:xfrm>
            <a:off x="658368" y="3136392"/>
            <a:ext cx="146304" cy="146304"/>
          </a:xfrm>
          <a:prstGeom prst="ellipse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32688" y="3035808"/>
            <a:ext cx="46634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听说过 AI，但还没形成固定用法</a:t>
            </a:r>
          </a:p>
        </p:txBody>
      </p:sp>
      <p:sp>
        <p:nvSpPr>
          <p:cNvPr id="13" name="Oval 12"/>
          <p:cNvSpPr/>
          <p:nvPr/>
        </p:nvSpPr>
        <p:spPr>
          <a:xfrm>
            <a:off x="658368" y="3648456"/>
            <a:ext cx="146304" cy="146304"/>
          </a:xfrm>
          <a:prstGeom prst="ellipse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32688" y="3547872"/>
            <a:ext cx="46634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只关心「我今天能不能少漏一件事」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4224528"/>
            <a:ext cx="5074920" cy="1737360"/>
          </a:xfrm>
          <a:prstGeom prst="roundRect">
            <a:avLst>
              <a:gd name="adj" fmla="val 8000"/>
            </a:avLst>
          </a:prstGeom>
          <a:solidFill>
            <a:srgbClr val="EAF6E2"/>
          </a:solidFill>
          <a:ln w="1270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4407408"/>
            <a:ext cx="45720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3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看完能复述的一句话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3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把纪要交给 AI 先拆成「事项—负责人—截止时间—依据—待确认」，再由人确认，最后放进自己的待办系统。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35040" y="1600200"/>
            <a:ext cx="54864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开完会，最容易留下的六句话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035040" y="2057400"/>
            <a:ext cx="2606040" cy="841248"/>
          </a:xfrm>
          <a:prstGeom prst="roundRect">
            <a:avLst>
              <a:gd name="adj" fmla="val 12000"/>
            </a:avLst>
          </a:prstGeom>
          <a:solidFill>
            <a:srgbClr val="F4F7F3"/>
          </a:solidFill>
          <a:ln w="1270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199631" y="2167128"/>
            <a:ext cx="2331720" cy="65836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“把客户反馈再整理一下”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823960" y="2057400"/>
            <a:ext cx="2606040" cy="841248"/>
          </a:xfrm>
          <a:prstGeom prst="roundRect">
            <a:avLst>
              <a:gd name="adj" fmla="val 12000"/>
            </a:avLst>
          </a:prstGeom>
          <a:solidFill>
            <a:srgbClr val="F4F7F3"/>
          </a:solidFill>
          <a:ln w="1270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988552" y="2167128"/>
            <a:ext cx="2331720" cy="65836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“下周找产品对一下”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035040" y="3081528"/>
            <a:ext cx="2606040" cy="841248"/>
          </a:xfrm>
          <a:prstGeom prst="roundRect">
            <a:avLst>
              <a:gd name="adj" fmla="val 12000"/>
            </a:avLst>
          </a:prstGeom>
          <a:solidFill>
            <a:srgbClr val="F4F7F3"/>
          </a:solidFill>
          <a:ln w="1270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99631" y="3191256"/>
            <a:ext cx="2331720" cy="65836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“这个数据需要补充”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823960" y="3081528"/>
            <a:ext cx="2606040" cy="841248"/>
          </a:xfrm>
          <a:prstGeom prst="roundRect">
            <a:avLst>
              <a:gd name="adj" fmla="val 12000"/>
            </a:avLst>
          </a:prstGeom>
          <a:solidFill>
            <a:srgbClr val="F4F7F3"/>
          </a:solidFill>
          <a:ln w="1270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88552" y="3191256"/>
            <a:ext cx="2331720" cy="65836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“小林先跟进”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035040" y="4105656"/>
            <a:ext cx="2606040" cy="841248"/>
          </a:xfrm>
          <a:prstGeom prst="roundRect">
            <a:avLst>
              <a:gd name="adj" fmla="val 12000"/>
            </a:avLst>
          </a:prstGeom>
          <a:solidFill>
            <a:srgbClr val="F4F7F3"/>
          </a:solidFill>
          <a:ln w="1270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199631" y="4215384"/>
            <a:ext cx="2331720" cy="65836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“月底前最好有个结果”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823960" y="4105656"/>
            <a:ext cx="2606040" cy="841248"/>
          </a:xfrm>
          <a:prstGeom prst="roundRect">
            <a:avLst>
              <a:gd name="adj" fmla="val 12000"/>
            </a:avLst>
          </a:prstGeom>
          <a:solidFill>
            <a:srgbClr val="F4F7F3"/>
          </a:solidFill>
          <a:ln w="1270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988552" y="4215384"/>
            <a:ext cx="2331720" cy="65836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“有空把上次的文档发群里”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35040" y="5285232"/>
            <a:ext cx="54864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C25A3B"/>
                </a:solidFill>
                <a:latin typeface="Microsoft YaHei"/>
                <a:ea typeface="Microsoft YaHei"/>
                <a:cs typeface="Microsoft YaHei"/>
              </a:rPr>
              <a:t>→ 没写日期 · 没定负责人 · 没说验收标准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听着都有人管，其实谁都没真正领走。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6419088"/>
            <a:ext cx="82296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会议纪要 → 可执行待办 · 分镜脚本 · 合成/脱敏示例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698480" y="6419088"/>
            <a:ext cx="8229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8813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分镜脚本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881360" cy="6035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镜头 1–5 ｜ 建立痛点 · 提出方法 · 保留模糊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98448"/>
            <a:ext cx="1371600" cy="82296"/>
          </a:xfrm>
          <a:prstGeom prst="rect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084831" y="1330452"/>
            <a:ext cx="9052560" cy="18288"/>
          </a:xfrm>
          <a:prstGeom prst="rect">
            <a:avLst/>
          </a:prstGeom>
          <a:solidFill>
            <a:srgbClr val="D3E3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1572768"/>
          <a:ext cx="11091672" cy="413308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66928"/>
                <a:gridCol w="868680"/>
                <a:gridCol w="3063240"/>
                <a:gridCol w="2880360"/>
                <a:gridCol w="2432304"/>
                <a:gridCol w="1280160"/>
              </a:tblGrid>
              <a:tr h="384048"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镜号</a:t>
                      </a:r>
                    </a:p>
                  </a:txBody>
                  <a:tcPr marL="64008" marR="54864" marT="27432" marB="27432" anchor="ctr">
                    <a:solidFill>
                      <a:srgbClr val="0B3D2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时间</a:t>
                      </a:r>
                    </a:p>
                  </a:txBody>
                  <a:tcPr marL="64008" marR="54864" marT="27432" marB="27432" anchor="ctr">
                    <a:solidFill>
                      <a:srgbClr val="0B3D2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画面（拍什么）</a:t>
                      </a:r>
                    </a:p>
                  </a:txBody>
                  <a:tcPr marL="64008" marR="54864" marT="27432" marB="27432" anchor="ctr">
                    <a:solidFill>
                      <a:srgbClr val="0B3D2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口播 / 字幕要点</a:t>
                      </a:r>
                    </a:p>
                  </a:txBody>
                  <a:tcPr marL="64008" marR="54864" marT="27432" marB="27432" anchor="ctr">
                    <a:solidFill>
                      <a:srgbClr val="0B3D2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所需素材</a:t>
                      </a:r>
                    </a:p>
                  </a:txBody>
                  <a:tcPr marL="64008" marR="54864" marT="27432" marB="27432" anchor="ctr">
                    <a:solidFill>
                      <a:srgbClr val="0B3D2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标记</a:t>
                      </a:r>
                    </a:p>
                  </a:txBody>
                  <a:tcPr marL="64008" marR="54864" marT="27432" marB="27432" anchor="ctr">
                    <a:solidFill>
                      <a:srgbClr val="0B3D2E"/>
                    </a:solidFill>
                  </a:tcPr>
                </a:tc>
              </a:tr>
              <a:tr h="749808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0B3D2E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0–5s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手机聊天/文档里散落六句话，光标逐条划过、无人认领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开完会，最容易留下六句话……谁都没真正领走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脱敏纪要截图（打码）+ 轻微动效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【脱敏纪要】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0B3D2E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5–12s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输入框打「帮我写个总结」，被红叉划掉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很多人一上来让 AI 写总结——不该这么用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文字动效 / 屏幕录制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【示例】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</a:tr>
              <a:tr h="749808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0B3D2E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12–20s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五栏骨架逐栏弹出：事项/负责人/截止/依据/待确认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先让 AI 把纪要拆成五栏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图文模板动效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【示例·方法】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0B3D2E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20–30s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录屏：「下周找产品对一下」被列成一条，负责人留空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像这句，它会列成一条，负责人先空着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AI 工具录屏（工具中立、真实录制）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【示例·需重拍】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</a:tr>
              <a:tr h="749808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0B3D2E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</a:t>
                      </a:r>
                    </a:p>
                  </a:txBody>
                  <a:tcPr marL="64008" marR="54864" marT="27432" marB="27432" anchor="ctr">
                    <a:solidFill>
                      <a:srgbClr val="EAF6E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30–42s</a:t>
                      </a:r>
                    </a:p>
                  </a:txBody>
                  <a:tcPr marL="64008" marR="54864" marT="27432" marB="27432" anchor="ctr">
                    <a:solidFill>
                      <a:srgbClr val="EAF6E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三个黄标【待确认】弹出：下周无日期/小林未确认/月底无验收</a:t>
                      </a:r>
                    </a:p>
                  </a:txBody>
                  <a:tcPr marL="64008" marR="54864" marT="27432" marB="27432" anchor="ctr">
                    <a:solidFill>
                      <a:srgbClr val="EAF6E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这些 AI 不许猜，全部标成待确认</a:t>
                      </a:r>
                    </a:p>
                  </a:txBody>
                  <a:tcPr marL="64008" marR="54864" marT="27432" marB="27432" anchor="ctr">
                    <a:solidFill>
                      <a:srgbClr val="EAF6E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同段录屏 + 高亮标注</a:t>
                      </a:r>
                    </a:p>
                  </a:txBody>
                  <a:tcPr marL="64008" marR="54864" marT="27432" marB="27432" anchor="ctr">
                    <a:solidFill>
                      <a:srgbClr val="EAF6E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【核心·事实】</a:t>
                      </a:r>
                    </a:p>
                  </a:txBody>
                  <a:tcPr marL="64008" marR="54864" marT="27432" marB="27432" anchor="ctr">
                    <a:solidFill>
                      <a:srgbClr val="EAF6E2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40080" y="5943600"/>
            <a:ext cx="9692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节奏提示：镜头 5 是全片可信度的第一处落点——「模糊」来自纪要本身（事实），不是我们编的。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19088"/>
            <a:ext cx="82296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会议纪要 → 可执行待办 · 分镜脚本 · 合成/脱敏示例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98480" y="6419088"/>
            <a:ext cx="8229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8813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分镜脚本 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881360" cy="6035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镜头 6–9 ｜ 人工复核 · 落地结果 · 边界 · 行动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98448"/>
            <a:ext cx="1371600" cy="82296"/>
          </a:xfrm>
          <a:prstGeom prst="rect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084831" y="1330452"/>
            <a:ext cx="9052560" cy="18288"/>
          </a:xfrm>
          <a:prstGeom prst="rect">
            <a:avLst/>
          </a:prstGeom>
          <a:solidFill>
            <a:srgbClr val="D3E3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1572768"/>
          <a:ext cx="11091672" cy="385876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66928"/>
                <a:gridCol w="868680"/>
                <a:gridCol w="3063240"/>
                <a:gridCol w="2880360"/>
                <a:gridCol w="2432304"/>
                <a:gridCol w="1280160"/>
              </a:tblGrid>
              <a:tr h="384048"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镜号</a:t>
                      </a:r>
                    </a:p>
                  </a:txBody>
                  <a:tcPr marL="64008" marR="54864" marT="27432" marB="27432" anchor="ctr">
                    <a:solidFill>
                      <a:srgbClr val="0B3D2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时间</a:t>
                      </a:r>
                    </a:p>
                  </a:txBody>
                  <a:tcPr marL="64008" marR="54864" marT="27432" marB="27432" anchor="ctr">
                    <a:solidFill>
                      <a:srgbClr val="0B3D2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画面（拍什么）</a:t>
                      </a:r>
                    </a:p>
                  </a:txBody>
                  <a:tcPr marL="64008" marR="54864" marT="27432" marB="27432" anchor="ctr">
                    <a:solidFill>
                      <a:srgbClr val="0B3D2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口播 / 字幕要点</a:t>
                      </a:r>
                    </a:p>
                  </a:txBody>
                  <a:tcPr marL="64008" marR="54864" marT="27432" marB="27432" anchor="ctr">
                    <a:solidFill>
                      <a:srgbClr val="0B3D2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所需素材</a:t>
                      </a:r>
                    </a:p>
                  </a:txBody>
                  <a:tcPr marL="64008" marR="54864" marT="27432" marB="27432" anchor="ctr">
                    <a:solidFill>
                      <a:srgbClr val="0B3D2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标记</a:t>
                      </a:r>
                    </a:p>
                  </a:txBody>
                  <a:tcPr marL="64008" marR="54864" marT="27432" marB="27432" anchor="ctr">
                    <a:solidFill>
                      <a:srgbClr val="0B3D2E"/>
                    </a:solidFill>
                  </a:tcPr>
                </a:tc>
              </a:tr>
              <a:tr h="8686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0B3D2E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6</a:t>
                      </a:r>
                    </a:p>
                  </a:txBody>
                  <a:tcPr marL="64008" marR="54864" marT="27432" marB="27432" anchor="ctr">
                    <a:solidFill>
                      <a:srgbClr val="EAF6E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42–54s</a:t>
                      </a:r>
                    </a:p>
                  </a:txBody>
                  <a:tcPr marL="64008" marR="54864" marT="27432" marB="27432" anchor="ctr">
                    <a:solidFill>
                      <a:srgbClr val="EAF6E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真人用手指/笔逐条把负责人、时间、验收标准填实；【待确认】→【已确认】</a:t>
                      </a:r>
                    </a:p>
                  </a:txBody>
                  <a:tcPr marL="64008" marR="54864" marT="27432" marB="27432" anchor="ctr">
                    <a:solidFill>
                      <a:srgbClr val="EAF6E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还得你亲自过一遍……AI 整理，人来签字</a:t>
                      </a:r>
                    </a:p>
                  </a:txBody>
                  <a:tcPr marL="64008" marR="54864" marT="27432" marB="27432" anchor="ctr">
                    <a:solidFill>
                      <a:srgbClr val="EAF6E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真人口播 + 可编辑清单录屏</a:t>
                      </a:r>
                    </a:p>
                  </a:txBody>
                  <a:tcPr marL="64008" marR="54864" marT="27432" marB="27432" anchor="ctr">
                    <a:solidFill>
                      <a:srgbClr val="EAF6E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【必留·人工复核】</a:t>
                      </a:r>
                    </a:p>
                  </a:txBody>
                  <a:tcPr marL="64008" marR="54864" marT="27432" marB="27432" anchor="ctr">
                    <a:solidFill>
                      <a:srgbClr val="EAF6E2"/>
                    </a:solidFill>
                  </a:tcPr>
                </a:tc>
              </a:tr>
              <a:tr h="8686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0B3D2E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7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54–60s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待办系统视图：3 条可动手 + 1 条「挂起 · 等人回话」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可能只有三条今天能动，剩下挂着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待办系统录屏（脱敏）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【示例·需授权】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</a:tr>
              <a:tr h="8686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0B3D2E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60–68s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深色底两行大字：AI 不能替你开会 / 清单 ≠ 会议结论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AI 没替你开会，它只是把没定的标得更清楚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纯文字版式（可模板化）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【边界声明】</a:t>
                      </a:r>
                    </a:p>
                  </a:txBody>
                  <a:tcPr marL="64008" marR="54864" marT="27432" marB="27432" anchor="ctr">
                    <a:solidFill>
                      <a:srgbClr val="FFFFFF"/>
                    </a:solidFill>
                  </a:tcPr>
                </a:tc>
              </a:tr>
              <a:tr h="8686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0B3D2E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9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68–73s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出镜同事对镜头，手边放一页纪要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拿你最近那页纪要试一次，先让 AI 拆、再由你确认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真人口播（同事已确认）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7221C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【CTA·已确认】</a:t>
                      </a:r>
                    </a:p>
                  </a:txBody>
                  <a:tcPr marL="64008" marR="54864" marT="27432" marB="27432" anchor="ctr">
                    <a:solidFill>
                      <a:srgbClr val="F4F7F3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40080" y="5943600"/>
            <a:ext cx="9692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★ 镜头 6 为验收标准硬性要求，不可删：必须让观众亲眼看到「人来确认负责人 / 截止 / 验收」的动作。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419088"/>
            <a:ext cx="82296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会议纪要 → 可执行待办 · 分镜脚本 · 合成/脱敏示例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98480" y="6419088"/>
            <a:ext cx="8229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8813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口播稿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881360" cy="6035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约 68 秒（按 4.5 字/秒 估算，非效果承诺）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98448"/>
            <a:ext cx="1371600" cy="82296"/>
          </a:xfrm>
          <a:prstGeom prst="rect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084831" y="1330452"/>
            <a:ext cx="9052560" cy="18288"/>
          </a:xfrm>
          <a:prstGeom prst="rect">
            <a:avLst/>
          </a:prstGeom>
          <a:solidFill>
            <a:srgbClr val="D3E3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48640" y="1517904"/>
            <a:ext cx="5468112" cy="4297680"/>
          </a:xfrm>
          <a:prstGeom prst="roundRect">
            <a:avLst>
              <a:gd name="adj" fmla="val 4000"/>
            </a:avLst>
          </a:prstGeom>
          <a:solidFill>
            <a:srgbClr val="F4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199632" y="1517904"/>
            <a:ext cx="5349240" cy="4297680"/>
          </a:xfrm>
          <a:prstGeom prst="roundRect">
            <a:avLst>
              <a:gd name="adj" fmla="val 4000"/>
            </a:avLst>
          </a:prstGeom>
          <a:solidFill>
            <a:srgbClr val="F4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1700784"/>
            <a:ext cx="49377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【痛点】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1975104"/>
            <a:ext cx="4937760" cy="7498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开完会，最容易留下六句话：“把客户反馈再整理一下”“下周找产品对一下”“这个数据要补”“小林先跟进”“月底前给个结果”“有空把文档发群里”。听着都有人管，其实谁都没真正领走。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743200"/>
            <a:ext cx="49377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C25A3B"/>
                </a:solidFill>
                <a:latin typeface="Microsoft YaHei"/>
                <a:ea typeface="Microsoft YaHei"/>
                <a:cs typeface="Microsoft YaHei"/>
              </a:rPr>
              <a:t>【反常识】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017520"/>
            <a:ext cx="4937760" cy="7498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很多人一上来就让 AI 写个总结——不该这么用。你要的不是一篇文章，是一张能执行的清单。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3785615"/>
            <a:ext cx="49377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【方法】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059935"/>
            <a:ext cx="4937760" cy="7498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你可以让 AI 先把纪要拆成五栏：事项、负责人、截止时间、依据、待确认。像“下周找产品对一下”，它会列成一条，负责人先空着。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4828032"/>
            <a:ext cx="49377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12553F"/>
                </a:solidFill>
                <a:latin typeface="Microsoft YaHei"/>
                <a:ea typeface="Microsoft YaHei"/>
                <a:cs typeface="Microsoft YaHei"/>
              </a:rPr>
              <a:t>【保留模糊】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5102352"/>
            <a:ext cx="4937760" cy="7498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但注意：“下周”没写日期、“小林”到底是不是负责人、“月底前”也没有验收标准。这些 AI 不许猜，全部标成【待确认】。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28232" y="1737360"/>
            <a:ext cx="48920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【人工复核】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28232" y="2011679"/>
            <a:ext cx="4892040" cy="7498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到这一步还得你亲自过一遍：把负责人、时间、验收标准一条条填实，确认完才从【待确认】变成【待办】。AI 整理，人来签字。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28232" y="3035808"/>
            <a:ext cx="48920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12553F"/>
                </a:solidFill>
                <a:latin typeface="Microsoft YaHei"/>
                <a:ea typeface="Microsoft YaHei"/>
                <a:cs typeface="Microsoft YaHei"/>
              </a:rPr>
              <a:t>【结果·边界】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28232" y="3310127"/>
            <a:ext cx="4892040" cy="7498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六句话里，可能只有三条今天能动手，剩下三条挂着等人回话。AI 没替你开会，它只是把没定下来的地方，标得更清楚了。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28232" y="4334256"/>
            <a:ext cx="48920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【行动引导】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28232" y="4608576"/>
            <a:ext cx="4892040" cy="7498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下次会后，拿你手里那页纪要先让 AI 拆一遍，再由你确认。漏没漏，当场就知道。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5925312"/>
            <a:ext cx="9692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语气：像做过很多次工作的同事分享经验，具体、克制，不用“颠覆 / 魔法 / 几秒搞定”这类词。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6419088"/>
            <a:ext cx="82296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会议纪要 → 可执行待办 · 分镜脚本 · 合成/脱敏示例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698480" y="6419088"/>
            <a:ext cx="8229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3D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3D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9FE870"/>
                </a:solidFill>
                <a:latin typeface="Microsoft YaHei"/>
                <a:ea typeface="Microsoft YaHei"/>
                <a:cs typeface="Microsoft YaHei"/>
              </a:rPr>
              <a:t>必留画面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49808"/>
            <a:ext cx="10881360" cy="6035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人工复核三要素：负责人 · 截止时间 · 验收标准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1417320"/>
            <a:ext cx="1371600" cy="82296"/>
          </a:xfrm>
          <a:prstGeom prst="rect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27632"/>
            <a:ext cx="1088136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0">
                <a:solidFill>
                  <a:srgbClr val="CFE6D6"/>
                </a:solidFill>
                <a:latin typeface="Microsoft YaHei"/>
                <a:ea typeface="Microsoft YaHei"/>
                <a:cs typeface="Microsoft YaHei"/>
              </a:rPr>
              <a:t>这是全片的可信度来源。三个要素都走同一条路径：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148840"/>
            <a:ext cx="3566160" cy="3246120"/>
          </a:xfrm>
          <a:prstGeom prst="roundRect">
            <a:avLst>
              <a:gd name="adj" fmla="val 7000"/>
            </a:avLst>
          </a:prstGeom>
          <a:solidFill>
            <a:srgbClr val="12553F"/>
          </a:solidFill>
          <a:ln w="12700">
            <a:solidFill>
              <a:srgbClr val="2A6B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40080" y="2148840"/>
            <a:ext cx="3566160" cy="658368"/>
          </a:xfrm>
          <a:prstGeom prst="roundRect">
            <a:avLst>
              <a:gd name="adj" fmla="val 7000"/>
            </a:avLst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40080" y="2468880"/>
            <a:ext cx="3566160" cy="338328"/>
          </a:xfrm>
          <a:prstGeom prst="rect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2212848"/>
            <a:ext cx="356616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任务负责人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3063240"/>
            <a:ext cx="3017520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8FB09A"/>
                </a:solidFill>
                <a:latin typeface="Microsoft YaHei"/>
                <a:ea typeface="Microsoft YaHei"/>
                <a:cs typeface="Microsoft YaHei"/>
              </a:rPr>
              <a:t>纪要原话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3319272"/>
            <a:ext cx="301752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CFE6D6"/>
                </a:solidFill>
                <a:latin typeface="Microsoft YaHei"/>
                <a:ea typeface="Microsoft YaHei"/>
                <a:cs typeface="Microsoft YaHei"/>
              </a:rPr>
              <a:t>“小林先跟进”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14400" y="3840480"/>
            <a:ext cx="256032" cy="18288"/>
          </a:xfrm>
          <a:prstGeom prst="rect">
            <a:avLst/>
          </a:prstGeom>
          <a:solidFill>
            <a:srgbClr val="2A6B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867912"/>
            <a:ext cx="3017520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8FB09A"/>
                </a:solidFill>
                <a:latin typeface="Microsoft YaHei"/>
                <a:ea typeface="Microsoft YaHei"/>
                <a:cs typeface="Microsoft YaHei"/>
              </a:rPr>
              <a:t>AI 标注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4123944"/>
            <a:ext cx="301752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9FE870"/>
                </a:solidFill>
                <a:latin typeface="Microsoft YaHei"/>
                <a:ea typeface="Microsoft YaHei"/>
                <a:cs typeface="Microsoft YaHei"/>
              </a:rPr>
              <a:t>【待确认】· 小林＝最终负责人？未确认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4645152"/>
            <a:ext cx="256032" cy="18288"/>
          </a:xfrm>
          <a:prstGeom prst="rect">
            <a:avLst/>
          </a:prstGeom>
          <a:solidFill>
            <a:srgbClr val="2A6B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4672584"/>
            <a:ext cx="3017520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8FB09A"/>
                </a:solidFill>
                <a:latin typeface="Microsoft YaHei"/>
                <a:ea typeface="Microsoft YaHei"/>
                <a:cs typeface="Microsoft YaHei"/>
              </a:rPr>
              <a:t>人工确认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4928616"/>
            <a:ext cx="301752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E9FFDE"/>
                </a:solidFill>
                <a:latin typeface="Microsoft YaHei"/>
                <a:ea typeface="Microsoft YaHei"/>
                <a:cs typeface="Microsoft YaHei"/>
              </a:rPr>
              <a:t>向发起人核实后填实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79976" y="2148840"/>
            <a:ext cx="3566160" cy="3246120"/>
          </a:xfrm>
          <a:prstGeom prst="roundRect">
            <a:avLst>
              <a:gd name="adj" fmla="val 7000"/>
            </a:avLst>
          </a:prstGeom>
          <a:solidFill>
            <a:srgbClr val="12553F"/>
          </a:solidFill>
          <a:ln w="12700">
            <a:solidFill>
              <a:srgbClr val="2A6B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379976" y="2148840"/>
            <a:ext cx="3566160" cy="658368"/>
          </a:xfrm>
          <a:prstGeom prst="roundRect">
            <a:avLst>
              <a:gd name="adj" fmla="val 7000"/>
            </a:avLst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379976" y="2468880"/>
            <a:ext cx="3566160" cy="338328"/>
          </a:xfrm>
          <a:prstGeom prst="rect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379976" y="2212848"/>
            <a:ext cx="356616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截止时间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54296" y="3063240"/>
            <a:ext cx="3017520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8FB09A"/>
                </a:solidFill>
                <a:latin typeface="Microsoft YaHei"/>
                <a:ea typeface="Microsoft YaHei"/>
                <a:cs typeface="Microsoft YaHei"/>
              </a:rPr>
              <a:t>纪要原话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54296" y="3319272"/>
            <a:ext cx="301752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CFE6D6"/>
                </a:solidFill>
                <a:latin typeface="Microsoft YaHei"/>
                <a:ea typeface="Microsoft YaHei"/>
                <a:cs typeface="Microsoft YaHei"/>
              </a:rPr>
              <a:t>“下周 / 月底前”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654296" y="3840480"/>
            <a:ext cx="256032" cy="18288"/>
          </a:xfrm>
          <a:prstGeom prst="rect">
            <a:avLst/>
          </a:prstGeom>
          <a:solidFill>
            <a:srgbClr val="2A6B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654296" y="3867912"/>
            <a:ext cx="3017520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8FB09A"/>
                </a:solidFill>
                <a:latin typeface="Microsoft YaHei"/>
                <a:ea typeface="Microsoft YaHei"/>
                <a:cs typeface="Microsoft YaHei"/>
              </a:rPr>
              <a:t>AI 标注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54296" y="4123944"/>
            <a:ext cx="301752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9FE870"/>
                </a:solidFill>
                <a:latin typeface="Microsoft YaHei"/>
                <a:ea typeface="Microsoft YaHei"/>
                <a:cs typeface="Microsoft YaHei"/>
              </a:rPr>
              <a:t>【待确认】· 没有具体日期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654296" y="4645152"/>
            <a:ext cx="256032" cy="18288"/>
          </a:xfrm>
          <a:prstGeom prst="rect">
            <a:avLst/>
          </a:prstGeom>
          <a:solidFill>
            <a:srgbClr val="2A6B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654296" y="4672584"/>
            <a:ext cx="3017520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8FB09A"/>
                </a:solidFill>
                <a:latin typeface="Microsoft YaHei"/>
                <a:ea typeface="Microsoft YaHei"/>
                <a:cs typeface="Microsoft YaHei"/>
              </a:rPr>
              <a:t>人工确认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54296" y="4928616"/>
            <a:ext cx="301752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E9FFDE"/>
                </a:solidFill>
                <a:latin typeface="Microsoft YaHei"/>
                <a:ea typeface="Microsoft YaHei"/>
                <a:cs typeface="Microsoft YaHei"/>
              </a:rPr>
              <a:t>换算成明确到日的截止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119871" y="2148840"/>
            <a:ext cx="3566160" cy="3246120"/>
          </a:xfrm>
          <a:prstGeom prst="roundRect">
            <a:avLst>
              <a:gd name="adj" fmla="val 7000"/>
            </a:avLst>
          </a:prstGeom>
          <a:solidFill>
            <a:srgbClr val="12553F"/>
          </a:solidFill>
          <a:ln w="12700">
            <a:solidFill>
              <a:srgbClr val="2A6B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119871" y="2148840"/>
            <a:ext cx="3566160" cy="658368"/>
          </a:xfrm>
          <a:prstGeom prst="roundRect">
            <a:avLst>
              <a:gd name="adj" fmla="val 7000"/>
            </a:avLst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8119871" y="2468880"/>
            <a:ext cx="3566160" cy="338328"/>
          </a:xfrm>
          <a:prstGeom prst="rect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119871" y="2212848"/>
            <a:ext cx="356616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验收标准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94192" y="3063240"/>
            <a:ext cx="3017520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8FB09A"/>
                </a:solidFill>
                <a:latin typeface="Microsoft YaHei"/>
                <a:ea typeface="Microsoft YaHei"/>
                <a:cs typeface="Microsoft YaHei"/>
              </a:rPr>
              <a:t>纪要原话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94192" y="3319272"/>
            <a:ext cx="301752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CFE6D6"/>
                </a:solidFill>
                <a:latin typeface="Microsoft YaHei"/>
                <a:ea typeface="Microsoft YaHei"/>
                <a:cs typeface="Microsoft YaHei"/>
              </a:rPr>
              <a:t>“最好有个结果”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394192" y="3840480"/>
            <a:ext cx="256032" cy="18288"/>
          </a:xfrm>
          <a:prstGeom prst="rect">
            <a:avLst/>
          </a:prstGeom>
          <a:solidFill>
            <a:srgbClr val="2A6B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394192" y="3867912"/>
            <a:ext cx="3017520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8FB09A"/>
                </a:solidFill>
                <a:latin typeface="Microsoft YaHei"/>
                <a:ea typeface="Microsoft YaHei"/>
                <a:cs typeface="Microsoft YaHei"/>
              </a:rPr>
              <a:t>AI 标注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394192" y="4123944"/>
            <a:ext cx="301752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9FE870"/>
                </a:solidFill>
                <a:latin typeface="Microsoft YaHei"/>
                <a:ea typeface="Microsoft YaHei"/>
                <a:cs typeface="Microsoft YaHei"/>
              </a:rPr>
              <a:t>【待确认】· 没说怎样算完成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394192" y="4645152"/>
            <a:ext cx="256032" cy="18288"/>
          </a:xfrm>
          <a:prstGeom prst="rect">
            <a:avLst/>
          </a:prstGeom>
          <a:solidFill>
            <a:srgbClr val="2A6B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394192" y="4672584"/>
            <a:ext cx="3017520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8FB09A"/>
                </a:solidFill>
                <a:latin typeface="Microsoft YaHei"/>
                <a:ea typeface="Microsoft YaHei"/>
                <a:cs typeface="Microsoft YaHei"/>
              </a:rPr>
              <a:t>人工确认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94192" y="4928616"/>
            <a:ext cx="301752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E9FFDE"/>
                </a:solidFill>
                <a:latin typeface="Microsoft YaHei"/>
                <a:ea typeface="Microsoft YaHei"/>
                <a:cs typeface="Microsoft YaHei"/>
              </a:rPr>
              <a:t>写清可检验的完成条件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0080" y="5623560"/>
            <a:ext cx="1088136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4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AI 把模糊标出来，人来把模糊定下来——签字的人，永远是观众自己，不是模型。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0080" y="6419088"/>
            <a:ext cx="82296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8FB09A"/>
                </a:solidFill>
                <a:latin typeface="Microsoft YaHei"/>
                <a:ea typeface="Microsoft YaHei"/>
                <a:cs typeface="Microsoft YaHei"/>
              </a:rPr>
              <a:t>会议纪要 → 可执行待办 · 分镜脚本 · 合成/脱敏示例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698480" y="6419088"/>
            <a:ext cx="8229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>
                <a:solidFill>
                  <a:srgbClr val="8FB09A"/>
                </a:solidFill>
                <a:latin typeface="Microsoft YaHei"/>
                <a:ea typeface="Microsoft YaHei"/>
                <a:cs typeface="Microsoft YaHei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8813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标题与封面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881360" cy="6035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3 个标题备选（已选 ③）+ 封面文案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98448"/>
            <a:ext cx="1371600" cy="82296"/>
          </a:xfrm>
          <a:prstGeom prst="rect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084831" y="1330452"/>
            <a:ext cx="9052560" cy="18288"/>
          </a:xfrm>
          <a:prstGeom prst="rect">
            <a:avLst/>
          </a:prstGeom>
          <a:solidFill>
            <a:srgbClr val="D3E3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40080" y="1645920"/>
            <a:ext cx="7498079" cy="777240"/>
          </a:xfrm>
          <a:prstGeom prst="roundRect">
            <a:avLst>
              <a:gd name="adj" fmla="val 12000"/>
            </a:avLst>
          </a:prstGeom>
          <a:solidFill>
            <a:srgbClr val="F4F7F3"/>
          </a:solidFill>
          <a:ln w="1270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45920"/>
            <a:ext cx="548640" cy="7772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645920"/>
            <a:ext cx="5852160" cy="7772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5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别让 AI 把“没定的事”，替你定成结论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578608"/>
            <a:ext cx="7498079" cy="777240"/>
          </a:xfrm>
          <a:prstGeom prst="roundRect">
            <a:avLst>
              <a:gd name="adj" fmla="val 12000"/>
            </a:avLst>
          </a:prstGeom>
          <a:solidFill>
            <a:srgbClr val="F4F7F3"/>
          </a:solidFill>
          <a:ln w="1270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578608"/>
            <a:ext cx="548640" cy="7772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78608"/>
            <a:ext cx="5852160" cy="7772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5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会议纪要变待办，AI 只做前半程，后半程得你确认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511296"/>
            <a:ext cx="7498079" cy="777240"/>
          </a:xfrm>
          <a:prstGeom prst="roundRect">
            <a:avLst>
              <a:gd name="adj" fmla="val 12000"/>
            </a:avLst>
          </a:prstGeom>
          <a:solidFill>
            <a:srgbClr val="9FE870"/>
          </a:solidFill>
          <a:ln w="12700">
            <a:solidFill>
              <a:srgbClr val="9FE87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511296"/>
            <a:ext cx="548640" cy="7772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511296"/>
            <a:ext cx="5852160" cy="7772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55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会后总漏事？先让 AI 拆成五栏，再由你签字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767328"/>
            <a:ext cx="7772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已选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412480" y="1645920"/>
            <a:ext cx="3136392" cy="2743200"/>
          </a:xfrm>
          <a:prstGeom prst="roundRect">
            <a:avLst>
              <a:gd name="adj" fmla="val 8000"/>
            </a:avLst>
          </a:prstGeom>
          <a:solidFill>
            <a:srgbClr val="0B3D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41080" y="1920240"/>
            <a:ext cx="2697480" cy="2377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9FE870"/>
                </a:solidFill>
                <a:latin typeface="Microsoft YaHei"/>
                <a:ea typeface="Microsoft YaHei"/>
                <a:cs typeface="Microsoft YaHei"/>
              </a:rPr>
              <a:t>封面文案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4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AI 整理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4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人来签字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CFE6D6"/>
                </a:solidFill>
                <a:latin typeface="Microsoft YaHei"/>
                <a:ea typeface="Microsoft YaHei"/>
                <a:cs typeface="Microsoft YaHei"/>
              </a:rPr>
              <a:t>一页纪要 → 能执行的待办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9FE870"/>
                </a:solidFill>
                <a:latin typeface="Microsoft YaHei"/>
                <a:ea typeface="Microsoft YaHei"/>
                <a:cs typeface="Microsoft YaHei"/>
              </a:rPr>
              <a:t>合成示例 · 人物项目已脱敏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4663440"/>
            <a:ext cx="10881360" cy="12801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选用建议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标题 ③ 自带提问钩子（“会后总漏事？”）且把方法（五栏）与责任（由你签字）写进标题，既具体又不夸大，适合小红书信息流首屏。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若做视频号偏稳重向，可切换标题 ①；二者核心观点一致，仅语气差异。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6419088"/>
            <a:ext cx="82296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会议纪要 → 可执行待办 · 分镜脚本 · 合成/脱敏示例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698480" y="6419088"/>
            <a:ext cx="8229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8813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发布配置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881360" cy="603504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27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简介 · 行动引导 · 合规声明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98448"/>
            <a:ext cx="1371600" cy="82296"/>
          </a:xfrm>
          <a:prstGeom prst="rect">
            <a:avLst/>
          </a:prstGeom>
          <a:solidFill>
            <a:srgbClr val="9FE8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084831" y="1330452"/>
            <a:ext cx="9052560" cy="18288"/>
          </a:xfrm>
          <a:prstGeom prst="rect">
            <a:avLst/>
          </a:prstGeom>
          <a:solidFill>
            <a:srgbClr val="D3E3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40080" y="1572768"/>
            <a:ext cx="6720840" cy="3063240"/>
          </a:xfrm>
          <a:prstGeom prst="roundRect">
            <a:avLst>
              <a:gd name="adj" fmla="val 5000"/>
            </a:avLst>
          </a:prstGeom>
          <a:solidFill>
            <a:srgbClr val="F4F7F3"/>
          </a:solidFill>
          <a:ln w="12700">
            <a:solidFill>
              <a:srgbClr val="D3E3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783080"/>
            <a:ext cx="6217920" cy="2743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发布区简介（小红书 / 视频号）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会后总漏事？不是 AI 不行，是你少了一步“人来确认”。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一条视频讲清楚：先让 AI 把会议纪要拆成「事项—负责人—截止时间—依据—待确认」，再由你自己把没定的负责人、时间、验收标准逐条填实。AI 负责整理，你负责签字。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4828032"/>
            <a:ext cx="6720840" cy="1371600"/>
          </a:xfrm>
          <a:prstGeom prst="roundRect">
            <a:avLst>
              <a:gd name="adj" fmla="val 8000"/>
            </a:avLst>
          </a:prstGeom>
          <a:solidFill>
            <a:srgbClr val="EAF6E2"/>
          </a:solidFill>
          <a:ln w="15240">
            <a:solidFill>
              <a:srgbClr val="9FE87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4992624"/>
            <a:ext cx="6263640" cy="10972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0B3D2E"/>
                </a:solidFill>
                <a:latin typeface="Microsoft YaHei"/>
                <a:ea typeface="Microsoft YaHei"/>
                <a:cs typeface="Microsoft YaHei"/>
              </a:rPr>
              <a:t>📌 行动引导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>
                <a:solidFill>
                  <a:srgbClr val="17221C"/>
                </a:solidFill>
                <a:latin typeface="Microsoft YaHei"/>
                <a:ea typeface="Microsoft YaHei"/>
                <a:cs typeface="Microsoft YaHei"/>
              </a:rPr>
              <a:t>今天就试：翻出你最近一页会议纪要，先让 AI 拆一遍，看看有多少句其实还没定负责人。评论区说说你卡在哪。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589520" y="1572768"/>
            <a:ext cx="3959352" cy="4626864"/>
          </a:xfrm>
          <a:prstGeom prst="roundRect">
            <a:avLst>
              <a:gd name="adj" fmla="val 6000"/>
            </a:avLst>
          </a:prstGeom>
          <a:solidFill>
            <a:srgbClr val="0B3D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845552" y="1783080"/>
            <a:ext cx="3474720" cy="42976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700"/>
              </a:spcAft>
            </a:pPr>
            <a:r>
              <a:rPr sz="1400" b="1">
                <a:solidFill>
                  <a:srgbClr val="9FE870"/>
                </a:solidFill>
                <a:latin typeface="Microsoft YaHei"/>
                <a:ea typeface="Microsoft YaHei"/>
                <a:cs typeface="Microsoft YaHei"/>
              </a:rPr>
              <a:t>合规与事实边界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700"/>
              </a:spcAft>
            </a:pPr>
            <a:r>
              <a:rPr sz="1200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• 人物、项目、会议内容均为合成 / 脱敏示例，不指向任何真实客户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700"/>
              </a:spcAft>
            </a:pPr>
            <a:r>
              <a:rPr sz="1200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• 未承诺具体节省时间、准确率或播放数据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700"/>
              </a:spcAft>
            </a:pPr>
            <a:r>
              <a:rPr sz="1200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• 不把 AI 生成的负责人 / 日期当成会议结论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700"/>
              </a:spcAft>
            </a:pPr>
            <a:r>
              <a:rPr sz="1200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• 截图中的姓名、公司、项目名须替换或打码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700"/>
              </a:spcAft>
            </a:pPr>
            <a:r>
              <a:rPr sz="1200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• 画面保持工具中立，不点名具体 AI 产品</a:t>
            </a: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700"/>
              </a:spcAft>
            </a:pPr>
            <a:r>
              <a:rPr sz="1150" b="1">
                <a:solidFill>
                  <a:srgbClr val="9FE870"/>
                </a:solidFill>
                <a:latin typeface="Microsoft YaHei"/>
                <a:ea typeface="Microsoft YaHei"/>
                <a:cs typeface="Microsoft YaHei"/>
              </a:rPr>
              <a:t>发布前由内容负责人检查表达、事实与素材版权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19088"/>
            <a:ext cx="82296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850" b="0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会议纪要 → 可执行待办 · 分镜脚本 · 合成/脱敏示例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98480" y="6419088"/>
            <a:ext cx="82296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lnSpc>
                <a:spcPct val="108000"/>
              </a:lnSpc>
              <a:spcBef>
                <a:spcPts val="0"/>
              </a:spcBef>
              <a:spcAft>
                <a:spcPts val="400"/>
              </a:spcAft>
            </a:pPr>
            <a:r>
              <a:rPr sz="900" b="1">
                <a:solidFill>
                  <a:srgbClr val="5E6E64"/>
                </a:solidFill>
                <a:latin typeface="Microsoft YaHei"/>
                <a:ea typeface="Microsoft YaHei"/>
                <a:cs typeface="Microsoft YaHei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