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中国新能源乘用车渗透率(%)</c:v>
                </c:pt>
              </c:strCache>
            </c:strRef>
          </c:tx>
          <c:spPr>
            <a:ln w="34925">
              <a:solidFill>
                <a:srgbClr val="2E6B4F"/>
              </a:solidFill>
            </a:ln>
          </c:spPr>
          <c:marker>
            <c:spPr>
              <a:solidFill>
                <a:srgbClr val="2E6B4F"/>
              </a:solidFill>
            </c:spPr>
          </c:marker>
          <c:cat>
            <c:strRef>
              <c:f>Sheet1!$A$2:$A$7</c:f>
              <c:strCache>
                <c:ptCount val="6"/>
                <c:pt idx="0">
                  <c:v>2020</c:v>
                </c:pt>
                <c:pt idx="1">
                  <c:v>2021</c:v>
                </c:pt>
                <c:pt idx="2">
                  <c:v>2022</c:v>
                </c:pt>
                <c:pt idx="3">
                  <c:v>2023</c:v>
                </c:pt>
                <c:pt idx="4">
                  <c:v>2024</c:v>
                </c:pt>
                <c:pt idx="5">
                  <c:v>2025H1</c:v>
                </c:pt>
              </c:strCache>
            </c:strRef>
          </c:cat>
          <c:val>
            <c:numRef>
              <c:f>Sheet1!$B$2:$B$7</c:f>
              <c:numCache>
                <c:formatCode>General</c:formatCode>
                <c:ptCount val="6"/>
                <c:pt idx="0">
                  <c:v>5.8</c:v>
                </c:pt>
                <c:pt idx="1">
                  <c:v>14.8</c:v>
                </c:pt>
                <c:pt idx="2">
                  <c:v>25.6</c:v>
                </c:pt>
                <c:pt idx="3">
                  <c:v>31.6</c:v>
                </c:pt>
                <c:pt idx="4">
                  <c:v>47.6</c:v>
                </c:pt>
                <c:pt idx="5">
                  <c:v>51.6</c:v>
                </c:pt>
              </c:numCache>
            </c:numRef>
          </c:val>
          <c:smooth val="0"/>
        </c:ser>
        <c:dLbls>
          <c:txPr>
            <a:bodyPr/>
            <a:lstStyle/>
            <a:p>
              <a:pPr>
                <a:defRPr sz="900">
                  <a:solidFill>
                    <a:srgbClr val="696157"/>
                  </a:solidFill>
                </a:defRPr>
              </a:pPr>
            </a:p>
          </c:txPr>
          <c:showLegendKey val="0"/>
          <c:showVal val="1"/>
          <c:showCatName val="0"/>
          <c:showSerName val="0"/>
          <c:showPercent val="0"/>
          <c:showBubbleSize val="0"/>
          <c:showLeaderLines val="1"/>
        </c:dLbls>
        <c:marker val="1"/>
        <c:smooth val="0"/>
        <c:axId val="2118791784"/>
        <c:axId val="2140495176"/>
      </c:lineChart>
      <c:catAx>
        <c:axId val="2118791784"/>
        <c:scaling>
          <c:orientation val="minMax"/>
        </c:scaling>
        <c:delete val="0"/>
        <c:axPos val="b"/>
        <c:majorTickMark val="out"/>
        <c:minorTickMark val="none"/>
        <c:tickLblPos val="nextTo"/>
        <c:txPr>
          <a:bodyPr/>
          <a:lstStyle/>
          <a:p>
            <a:pPr>
              <a:defRPr sz="1050">
                <a:latin typeface="PingFang SC"/>
              </a:defRPr>
            </a:pPr>
          </a:p>
        </c:txPr>
        <c:crossAx val="2140495176"/>
        <c:crosses val="autoZero"/>
        <c:auto val="1"/>
        <c:lblAlgn val="ctr"/>
        <c:lblOffset val="100"/>
        <c:noMultiLvlLbl val="0"/>
      </c:catAx>
      <c:valAx>
        <c:axId val="2140495176"/>
        <c:scaling/>
        <c:delete val="0"/>
        <c:axPos val="l"/>
        <c:majorGridlines>
          <c:spPr>
            <a:ln>
              <a:solidFill>
                <a:srgbClr val="D9D2C4"/>
              </a:solidFill>
            </a:ln>
          </c:spPr>
        </c:majorGridlines>
        <c:majorTickMark val="out"/>
        <c:minorTickMark val="none"/>
        <c:tickLblPos val="nextTo"/>
        <c:txPr>
          <a:bodyPr/>
          <a:lstStyle/>
          <a:p>
            <a:pPr>
              <a:defRPr sz="900"/>
            </a:pPr>
          </a:p>
        </c:txPr>
        <c:crossAx val="2118791784"/>
        <c:crosses val="autoZero"/>
      </c:valAx>
    </c:plotArea>
    <c:legend>
      <c:legendPos val="b"/>
      <c:layout/>
      <c:overlay val="0"/>
      <c:txPr>
        <a:bodyPr/>
        <a:lstStyle/>
        <a:p>
          <a:pPr>
            <a:defRPr sz="1050">
              <a:latin typeface="PingFang SC"/>
            </a:defRPr>
          </a:pPr>
        </a:p>
      </c:txPr>
    </c:legend>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6675120" cy="68580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675120" y="0"/>
            <a:ext cx="5516575" cy="6858000"/>
          </a:xfrm>
          <a:prstGeom prst="rect">
            <a:avLst/>
          </a:prstGeom>
          <a:solidFill>
            <a:srgbClr val="F5F2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over2.png"/>
          <p:cNvPicPr>
            <a:picLocks noChangeAspect="1"/>
          </p:cNvPicPr>
          <p:nvPr/>
        </p:nvPicPr>
        <p:blipFill>
          <a:blip r:embed="rId2"/>
          <a:srcRect l="20370" r="20370"/>
          <a:stretch>
            <a:fillRect/>
          </a:stretch>
        </p:blipFill>
        <p:spPr>
          <a:xfrm>
            <a:off x="7223760" y="960120"/>
            <a:ext cx="4389120" cy="4937760"/>
          </a:xfrm>
          <a:prstGeom prst="rect">
            <a:avLst/>
          </a:prstGeom>
        </p:spPr>
      </p:pic>
      <p:sp>
        <p:nvSpPr>
          <p:cNvPr id="5" name="Rectangle 4"/>
          <p:cNvSpPr/>
          <p:nvPr/>
        </p:nvSpPr>
        <p:spPr>
          <a:xfrm>
            <a:off x="6675120" y="0"/>
            <a:ext cx="41148" cy="685800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680960" y="6053328"/>
            <a:ext cx="2286000" cy="4572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8368" y="658368"/>
            <a:ext cx="5394960" cy="292608"/>
          </a:xfrm>
          <a:prstGeom prst="rect">
            <a:avLst/>
          </a:prstGeom>
          <a:noFill/>
        </p:spPr>
        <p:txBody>
          <a:bodyPr wrap="square" anchor="t" lIns="0" rIns="0" tIns="0" bIns="0">
            <a:spAutoFit/>
          </a:bodyPr>
          <a:lstStyle/>
          <a:p>
            <a:pPr algn="l"/>
            <a:r>
              <a:rPr sz="1200" b="1" i="0">
                <a:solidFill>
                  <a:srgbClr val="C8A55A"/>
                </a:solidFill>
                <a:latin typeface="PingFang SC"/>
                <a:ea typeface="PingFang SC"/>
              </a:rPr>
              <a:t>产业类比研究 · 从整车到本体</a:t>
            </a:r>
          </a:p>
        </p:txBody>
      </p:sp>
      <p:sp>
        <p:nvSpPr>
          <p:cNvPr id="8" name="TextBox 7"/>
          <p:cNvSpPr txBox="1"/>
          <p:nvPr/>
        </p:nvSpPr>
        <p:spPr>
          <a:xfrm>
            <a:off x="658368" y="1874519"/>
            <a:ext cx="5760720" cy="2103120"/>
          </a:xfrm>
          <a:prstGeom prst="rect">
            <a:avLst/>
          </a:prstGeom>
          <a:noFill/>
        </p:spPr>
        <p:txBody>
          <a:bodyPr wrap="square" anchor="t" lIns="0" rIns="0" tIns="0" bIns="0">
            <a:spAutoFit/>
          </a:bodyPr>
          <a:lstStyle/>
          <a:p>
            <a:pPr algn="l">
              <a:lnSpc>
                <a:spcPct val="100000"/>
              </a:lnSpc>
            </a:pPr>
            <a:r>
              <a:rPr sz="4400" b="1" i="0">
                <a:solidFill>
                  <a:srgbClr val="FFFFFF"/>
                </a:solidFill>
                <a:latin typeface="PingFang SC"/>
                <a:ea typeface="PingFang SC"/>
              </a:rPr>
              <a:t>机器人，</a:t>
            </a:r>
          </a:p>
          <a:p>
            <a:pPr algn="l">
              <a:lnSpc>
                <a:spcPct val="100000"/>
              </a:lnSpc>
            </a:pPr>
            <a:r>
              <a:rPr sz="4400" b="1" i="0">
                <a:solidFill>
                  <a:srgbClr val="E3CE9C"/>
                </a:solidFill>
                <a:latin typeface="PingFang SC"/>
                <a:ea typeface="PingFang SC"/>
              </a:rPr>
              <a:t>下一个汽车产业？</a:t>
            </a:r>
          </a:p>
          <a:p>
            <a:pPr algn="l">
              <a:spcBef>
                <a:spcPts val="1200"/>
              </a:spcBef>
            </a:pPr>
            <a:r>
              <a:rPr sz="1900" b="1" i="0">
                <a:solidFill>
                  <a:srgbClr val="FFFFFF"/>
                </a:solidFill>
                <a:latin typeface="PingFang SC"/>
                <a:ea typeface="PingFang SC"/>
              </a:rPr>
              <a:t>具身智能 × 新能源汽车的类比框架</a:t>
            </a:r>
          </a:p>
        </p:txBody>
      </p:sp>
      <p:sp>
        <p:nvSpPr>
          <p:cNvPr id="9" name="Rectangle 8"/>
          <p:cNvSpPr/>
          <p:nvPr/>
        </p:nvSpPr>
        <p:spPr>
          <a:xfrm>
            <a:off x="658368" y="4343400"/>
            <a:ext cx="2194560" cy="36576"/>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4572000"/>
            <a:ext cx="5760720" cy="1371600"/>
          </a:xfrm>
          <a:prstGeom prst="rect">
            <a:avLst/>
          </a:prstGeom>
          <a:noFill/>
        </p:spPr>
        <p:txBody>
          <a:bodyPr wrap="square" anchor="t" lIns="0" rIns="0" tIns="0" bIns="0">
            <a:spAutoFit/>
          </a:bodyPr>
          <a:lstStyle/>
          <a:p>
            <a:pPr algn="l">
              <a:lnSpc>
                <a:spcPct val="125000"/>
              </a:lnSpc>
            </a:pPr>
            <a:r>
              <a:rPr sz="1400" b="0" i="0">
                <a:solidFill>
                  <a:srgbClr val="EAE6DC"/>
                </a:solidFill>
                <a:latin typeface="PingFang SC"/>
                <a:ea typeface="PingFang SC"/>
              </a:rPr>
              <a:t>以宇树招股书为切口，用汽车产业的成熟坐标，丈量机器人产业走到哪一步</a:t>
            </a:r>
          </a:p>
          <a:p>
            <a:pPr algn="l">
              <a:spcBef>
                <a:spcPts val="1200"/>
              </a:spcBef>
            </a:pPr>
            <a:r>
              <a:rPr sz="1200" b="1" i="0">
                <a:solidFill>
                  <a:srgbClr val="C8A55A"/>
                </a:solidFill>
                <a:latin typeface="PingFang SC"/>
                <a:ea typeface="PingFang SC"/>
              </a:rPr>
              <a:t>投资／研究深度报告  |  数据截至 2026-08-28</a:t>
            </a:r>
          </a:p>
        </p:txBody>
      </p:sp>
      <p:sp>
        <p:nvSpPr>
          <p:cNvPr id="11" name="TextBox 10"/>
          <p:cNvSpPr txBox="1"/>
          <p:nvPr/>
        </p:nvSpPr>
        <p:spPr>
          <a:xfrm>
            <a:off x="548640" y="6473952"/>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汽车数据：中汽协/公开报道[A1][A2][A3]；机器人数据：宇树招股书及研报[S1]-[S7]</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COST CURVE</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第二把尺子：成本——降价才是渗透率的隐形引擎</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10</a:t>
            </a:r>
          </a:p>
        </p:txBody>
      </p:sp>
      <p:sp>
        <p:nvSpPr>
          <p:cNvPr id="7" name="Rectangle 6"/>
          <p:cNvSpPr/>
          <p:nvPr/>
        </p:nvSpPr>
        <p:spPr>
          <a:xfrm>
            <a:off x="548640" y="1554480"/>
            <a:ext cx="5440680" cy="22860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554480"/>
            <a:ext cx="82296" cy="2286000"/>
          </a:xfrm>
          <a:prstGeom prst="rect">
            <a:avLst/>
          </a:prstGeom>
          <a:solidFill>
            <a:srgbClr val="2E6B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 y="1719072"/>
            <a:ext cx="4983480"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汽车的经验</a:t>
            </a:r>
          </a:p>
        </p:txBody>
      </p:sp>
      <p:sp>
        <p:nvSpPr>
          <p:cNvPr id="10" name="TextBox 9"/>
          <p:cNvSpPr txBox="1"/>
          <p:nvPr/>
        </p:nvSpPr>
        <p:spPr>
          <a:xfrm>
            <a:off x="804672" y="2157984"/>
            <a:ext cx="4983480" cy="1554480"/>
          </a:xfrm>
          <a:prstGeom prst="rect">
            <a:avLst/>
          </a:prstGeom>
          <a:noFill/>
        </p:spPr>
        <p:txBody>
          <a:bodyPr wrap="square" lIns="0" rIns="0" tIns="0" bIns="0">
            <a:spAutoFit/>
          </a:bodyPr>
          <a:lstStyle/>
          <a:p>
            <a:pPr>
              <a:lnSpc>
                <a:spcPct val="104000"/>
              </a:lnSpc>
              <a:spcAft>
                <a:spcPts val="800"/>
              </a:spcAft>
            </a:pPr>
            <a:r>
              <a:rPr sz="1200" b="1">
                <a:solidFill>
                  <a:srgbClr val="2E6B4F"/>
                </a:solidFill>
                <a:latin typeface="PingFang SC"/>
              </a:rPr>
              <a:t>▸ </a:t>
            </a:r>
            <a:r>
              <a:rPr sz="1200" b="1">
                <a:solidFill>
                  <a:srgbClr val="0F2044"/>
                </a:solidFill>
                <a:latin typeface="PingFang SC"/>
              </a:rPr>
              <a:t>动力电池成本：</a:t>
            </a:r>
            <a:r>
              <a:rPr sz="1200">
                <a:solidFill>
                  <a:srgbClr val="1C2028"/>
                </a:solidFill>
                <a:latin typeface="PingFang SC"/>
              </a:rPr>
              <a:t>过去十余年大幅下降，是电动车从补贴驱动走向市场驱动的核心推手（公开行业共识，约降九成·待核实）。</a:t>
            </a:r>
          </a:p>
          <a:p>
            <a:pPr>
              <a:lnSpc>
                <a:spcPct val="104000"/>
              </a:lnSpc>
              <a:spcAft>
                <a:spcPts val="800"/>
              </a:spcAft>
            </a:pPr>
            <a:r>
              <a:rPr sz="1200" b="1">
                <a:solidFill>
                  <a:srgbClr val="2E6B4F"/>
                </a:solidFill>
                <a:latin typeface="PingFang SC"/>
              </a:rPr>
              <a:t>▸ </a:t>
            </a:r>
            <a:r>
              <a:rPr sz="1200" b="1">
                <a:solidFill>
                  <a:srgbClr val="0F2044"/>
                </a:solidFill>
                <a:latin typeface="PingFang SC"/>
              </a:rPr>
              <a:t>机制：</a:t>
            </a:r>
            <a:r>
              <a:rPr sz="1200">
                <a:solidFill>
                  <a:srgbClr val="1C2028"/>
                </a:solidFill>
                <a:latin typeface="PingFang SC"/>
              </a:rPr>
              <a:t>规模量产 → 良率提升 → BOM 下探 → 价格击穿燃油车 → 渗透率自增长。</a:t>
            </a:r>
          </a:p>
        </p:txBody>
      </p:sp>
      <p:sp>
        <p:nvSpPr>
          <p:cNvPr id="11" name="Rectangle 10"/>
          <p:cNvSpPr/>
          <p:nvPr/>
        </p:nvSpPr>
        <p:spPr>
          <a:xfrm>
            <a:off x="548640" y="3977639"/>
            <a:ext cx="5440680" cy="196596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48640" y="3977639"/>
            <a:ext cx="82296" cy="196596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04672" y="4142231"/>
            <a:ext cx="4983480"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机器人的进行时</a:t>
            </a:r>
          </a:p>
        </p:txBody>
      </p:sp>
      <p:sp>
        <p:nvSpPr>
          <p:cNvPr id="14" name="TextBox 13"/>
          <p:cNvSpPr txBox="1"/>
          <p:nvPr/>
        </p:nvSpPr>
        <p:spPr>
          <a:xfrm>
            <a:off x="804672" y="4581144"/>
            <a:ext cx="4983480" cy="1234439"/>
          </a:xfrm>
          <a:prstGeom prst="rect">
            <a:avLst/>
          </a:prstGeom>
          <a:noFill/>
        </p:spPr>
        <p:txBody>
          <a:bodyPr wrap="square" lIns="0" rIns="0" tIns="0" bIns="0">
            <a:spAutoFit/>
          </a:bodyPr>
          <a:lstStyle/>
          <a:p>
            <a:pPr>
              <a:lnSpc>
                <a:spcPct val="104000"/>
              </a:lnSpc>
              <a:spcAft>
                <a:spcPts val="800"/>
              </a:spcAft>
            </a:pPr>
            <a:r>
              <a:rPr sz="1200" b="1">
                <a:solidFill>
                  <a:srgbClr val="0F2044"/>
                </a:solidFill>
                <a:latin typeface="PingFang SC"/>
              </a:rPr>
              <a:t>▸ </a:t>
            </a:r>
            <a:r>
              <a:rPr sz="1200" b="1">
                <a:solidFill>
                  <a:srgbClr val="0F2044"/>
                </a:solidFill>
                <a:latin typeface="PingFang SC"/>
              </a:rPr>
              <a:t>宇树 G1 起售价 9.9 万元：</a:t>
            </a:r>
            <a:r>
              <a:rPr sz="1200">
                <a:solidFill>
                  <a:srgbClr val="1C2028"/>
                </a:solidFill>
                <a:latin typeface="PingFang SC"/>
              </a:rPr>
              <a:t>把「人形」从百万级实验室样机，拉到接近一辆家用车的价格带。</a:t>
            </a:r>
          </a:p>
          <a:p>
            <a:pPr>
              <a:lnSpc>
                <a:spcPct val="104000"/>
              </a:lnSpc>
              <a:spcAft>
                <a:spcPts val="800"/>
              </a:spcAft>
            </a:pPr>
            <a:r>
              <a:rPr sz="1200" b="1">
                <a:solidFill>
                  <a:srgbClr val="0F2044"/>
                </a:solidFill>
                <a:latin typeface="PingFang SC"/>
              </a:rPr>
              <a:t>▸ </a:t>
            </a:r>
            <a:r>
              <a:rPr sz="1200" b="1">
                <a:solidFill>
                  <a:srgbClr val="0F2044"/>
                </a:solidFill>
                <a:latin typeface="PingFang SC"/>
              </a:rPr>
              <a:t>自研率 90%+：</a:t>
            </a:r>
            <a:r>
              <a:rPr sz="1200">
                <a:solidFill>
                  <a:srgbClr val="1C2028"/>
                </a:solidFill>
                <a:latin typeface="PingFang SC"/>
              </a:rPr>
              <a:t>用垂直整合压成本，复制三电的降本路径[S2]。</a:t>
            </a:r>
          </a:p>
        </p:txBody>
      </p:sp>
      <p:sp>
        <p:nvSpPr>
          <p:cNvPr id="15" name="Rectangle 14"/>
          <p:cNvSpPr/>
          <p:nvPr/>
        </p:nvSpPr>
        <p:spPr>
          <a:xfrm>
            <a:off x="6199632" y="1554480"/>
            <a:ext cx="5440680" cy="43891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00800" y="1737360"/>
            <a:ext cx="5029200" cy="365760"/>
          </a:xfrm>
          <a:prstGeom prst="rect">
            <a:avLst/>
          </a:prstGeom>
          <a:noFill/>
        </p:spPr>
        <p:txBody>
          <a:bodyPr wrap="square" anchor="t" lIns="0" rIns="0" tIns="0" bIns="0">
            <a:spAutoFit/>
          </a:bodyPr>
          <a:lstStyle/>
          <a:p>
            <a:pPr algn="l"/>
            <a:r>
              <a:rPr sz="1400" b="1" i="0">
                <a:solidFill>
                  <a:srgbClr val="0F2044"/>
                </a:solidFill>
                <a:latin typeface="PingFang SC"/>
                <a:ea typeface="PingFang SC"/>
              </a:rPr>
              <a:t>人形机器人价格带的下移轨迹</a:t>
            </a:r>
          </a:p>
        </p:txBody>
      </p:sp>
      <p:sp>
        <p:nvSpPr>
          <p:cNvPr id="17" name="Rectangle 16"/>
          <p:cNvSpPr/>
          <p:nvPr/>
        </p:nvSpPr>
        <p:spPr>
          <a:xfrm>
            <a:off x="6400800" y="2286000"/>
            <a:ext cx="457200" cy="4572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0" y="2304288"/>
            <a:ext cx="457200" cy="420624"/>
          </a:xfrm>
          <a:prstGeom prst="rect">
            <a:avLst/>
          </a:prstGeom>
          <a:noFill/>
        </p:spPr>
        <p:txBody>
          <a:bodyPr wrap="square" anchor="ctr" lIns="0" rIns="0" tIns="0" bIns="0">
            <a:spAutoFit/>
          </a:bodyPr>
          <a:lstStyle/>
          <a:p>
            <a:pPr algn="ctr"/>
            <a:r>
              <a:rPr sz="1500" b="1" i="0">
                <a:solidFill>
                  <a:srgbClr val="FFFFFF"/>
                </a:solidFill>
                <a:latin typeface="PingFang SC"/>
                <a:ea typeface="PingFang SC"/>
              </a:rPr>
              <a:t>1</a:t>
            </a:r>
          </a:p>
        </p:txBody>
      </p:sp>
      <p:sp>
        <p:nvSpPr>
          <p:cNvPr id="19" name="TextBox 18"/>
          <p:cNvSpPr txBox="1"/>
          <p:nvPr/>
        </p:nvSpPr>
        <p:spPr>
          <a:xfrm>
            <a:off x="6995160" y="2267712"/>
            <a:ext cx="3108960" cy="365760"/>
          </a:xfrm>
          <a:prstGeom prst="rect">
            <a:avLst/>
          </a:prstGeom>
          <a:noFill/>
        </p:spPr>
        <p:txBody>
          <a:bodyPr wrap="square" anchor="t" lIns="0" rIns="0" tIns="0" bIns="0">
            <a:spAutoFit/>
          </a:bodyPr>
          <a:lstStyle/>
          <a:p>
            <a:pPr algn="l"/>
            <a:r>
              <a:rPr sz="1400" b="1" i="0">
                <a:solidFill>
                  <a:srgbClr val="0F2044"/>
                </a:solidFill>
                <a:latin typeface="PingFang SC"/>
                <a:ea typeface="PingFang SC"/>
              </a:rPr>
              <a:t>百万级  </a:t>
            </a:r>
            <a:r>
              <a:rPr sz="1050" b="0" i="0">
                <a:solidFill>
                  <a:srgbClr val="696157"/>
                </a:solidFill>
                <a:latin typeface="PingFang SC"/>
                <a:ea typeface="PingFang SC"/>
              </a:rPr>
              <a:t>实验室样机/科研定制</a:t>
            </a:r>
          </a:p>
        </p:txBody>
      </p:sp>
      <p:sp>
        <p:nvSpPr>
          <p:cNvPr id="20" name="TextBox 19"/>
          <p:cNvSpPr txBox="1"/>
          <p:nvPr/>
        </p:nvSpPr>
        <p:spPr>
          <a:xfrm>
            <a:off x="10058400" y="2340864"/>
            <a:ext cx="1463040" cy="365760"/>
          </a:xfrm>
          <a:prstGeom prst="rect">
            <a:avLst/>
          </a:prstGeom>
          <a:noFill/>
        </p:spPr>
        <p:txBody>
          <a:bodyPr wrap="square" anchor="t" lIns="0" rIns="0" tIns="0" bIns="0">
            <a:spAutoFit/>
          </a:bodyPr>
          <a:lstStyle/>
          <a:p>
            <a:pPr algn="r"/>
            <a:r>
              <a:rPr sz="1000" b="1" i="0">
                <a:solidFill>
                  <a:srgbClr val="696157"/>
                </a:solidFill>
                <a:latin typeface="PingFang SC"/>
                <a:ea typeface="PingFang SC"/>
              </a:rPr>
              <a:t>2022-2023</a:t>
            </a:r>
          </a:p>
        </p:txBody>
      </p:sp>
      <p:sp>
        <p:nvSpPr>
          <p:cNvPr id="21" name="Rectangle 20"/>
          <p:cNvSpPr/>
          <p:nvPr/>
        </p:nvSpPr>
        <p:spPr>
          <a:xfrm>
            <a:off x="6620256" y="2743200"/>
            <a:ext cx="27432" cy="320040"/>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400800" y="3063240"/>
            <a:ext cx="457200" cy="4572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00800" y="3081528"/>
            <a:ext cx="457200" cy="420624"/>
          </a:xfrm>
          <a:prstGeom prst="rect">
            <a:avLst/>
          </a:prstGeom>
          <a:noFill/>
        </p:spPr>
        <p:txBody>
          <a:bodyPr wrap="square" anchor="ctr" lIns="0" rIns="0" tIns="0" bIns="0">
            <a:spAutoFit/>
          </a:bodyPr>
          <a:lstStyle/>
          <a:p>
            <a:pPr algn="ctr"/>
            <a:r>
              <a:rPr sz="1500" b="1" i="0">
                <a:solidFill>
                  <a:srgbClr val="FFFFFF"/>
                </a:solidFill>
                <a:latin typeface="PingFang SC"/>
                <a:ea typeface="PingFang SC"/>
              </a:rPr>
              <a:t>2</a:t>
            </a:r>
          </a:p>
        </p:txBody>
      </p:sp>
      <p:sp>
        <p:nvSpPr>
          <p:cNvPr id="24" name="TextBox 23"/>
          <p:cNvSpPr txBox="1"/>
          <p:nvPr/>
        </p:nvSpPr>
        <p:spPr>
          <a:xfrm>
            <a:off x="6995160" y="3044952"/>
            <a:ext cx="3108960" cy="365760"/>
          </a:xfrm>
          <a:prstGeom prst="rect">
            <a:avLst/>
          </a:prstGeom>
          <a:noFill/>
        </p:spPr>
        <p:txBody>
          <a:bodyPr wrap="square" anchor="t" lIns="0" rIns="0" tIns="0" bIns="0">
            <a:spAutoFit/>
          </a:bodyPr>
          <a:lstStyle/>
          <a:p>
            <a:pPr algn="l"/>
            <a:r>
              <a:rPr sz="1400" b="1" i="0">
                <a:solidFill>
                  <a:srgbClr val="0F2044"/>
                </a:solidFill>
                <a:latin typeface="PingFang SC"/>
                <a:ea typeface="PingFang SC"/>
              </a:rPr>
              <a:t>数十万  </a:t>
            </a:r>
            <a:r>
              <a:rPr sz="1050" b="0" i="0">
                <a:solidFill>
                  <a:srgbClr val="696157"/>
                </a:solidFill>
                <a:latin typeface="PingFang SC"/>
                <a:ea typeface="PingFang SC"/>
              </a:rPr>
              <a:t>早期商用/演示</a:t>
            </a:r>
          </a:p>
        </p:txBody>
      </p:sp>
      <p:sp>
        <p:nvSpPr>
          <p:cNvPr id="25" name="TextBox 24"/>
          <p:cNvSpPr txBox="1"/>
          <p:nvPr/>
        </p:nvSpPr>
        <p:spPr>
          <a:xfrm>
            <a:off x="10058400" y="3118104"/>
            <a:ext cx="1463040" cy="365760"/>
          </a:xfrm>
          <a:prstGeom prst="rect">
            <a:avLst/>
          </a:prstGeom>
          <a:noFill/>
        </p:spPr>
        <p:txBody>
          <a:bodyPr wrap="square" anchor="t" lIns="0" rIns="0" tIns="0" bIns="0">
            <a:spAutoFit/>
          </a:bodyPr>
          <a:lstStyle/>
          <a:p>
            <a:pPr algn="r"/>
            <a:r>
              <a:rPr sz="1000" b="1" i="0">
                <a:solidFill>
                  <a:srgbClr val="696157"/>
                </a:solidFill>
                <a:latin typeface="PingFang SC"/>
                <a:ea typeface="PingFang SC"/>
              </a:rPr>
              <a:t>2024</a:t>
            </a:r>
          </a:p>
        </p:txBody>
      </p:sp>
      <p:sp>
        <p:nvSpPr>
          <p:cNvPr id="26" name="Rectangle 25"/>
          <p:cNvSpPr/>
          <p:nvPr/>
        </p:nvSpPr>
        <p:spPr>
          <a:xfrm>
            <a:off x="6620256" y="3520440"/>
            <a:ext cx="27432" cy="320040"/>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00800" y="3840480"/>
            <a:ext cx="457200" cy="4572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00800" y="3858768"/>
            <a:ext cx="457200" cy="420624"/>
          </a:xfrm>
          <a:prstGeom prst="rect">
            <a:avLst/>
          </a:prstGeom>
          <a:noFill/>
        </p:spPr>
        <p:txBody>
          <a:bodyPr wrap="square" anchor="ctr" lIns="0" rIns="0" tIns="0" bIns="0">
            <a:spAutoFit/>
          </a:bodyPr>
          <a:lstStyle/>
          <a:p>
            <a:pPr algn="ctr"/>
            <a:r>
              <a:rPr sz="1500" b="1" i="0">
                <a:solidFill>
                  <a:srgbClr val="FFFFFF"/>
                </a:solidFill>
                <a:latin typeface="PingFang SC"/>
                <a:ea typeface="PingFang SC"/>
              </a:rPr>
              <a:t>3</a:t>
            </a:r>
          </a:p>
        </p:txBody>
      </p:sp>
      <p:sp>
        <p:nvSpPr>
          <p:cNvPr id="29" name="TextBox 28"/>
          <p:cNvSpPr txBox="1"/>
          <p:nvPr/>
        </p:nvSpPr>
        <p:spPr>
          <a:xfrm>
            <a:off x="6995160" y="3822192"/>
            <a:ext cx="3108960" cy="365760"/>
          </a:xfrm>
          <a:prstGeom prst="rect">
            <a:avLst/>
          </a:prstGeom>
          <a:noFill/>
        </p:spPr>
        <p:txBody>
          <a:bodyPr wrap="square" anchor="t" lIns="0" rIns="0" tIns="0" bIns="0">
            <a:spAutoFit/>
          </a:bodyPr>
          <a:lstStyle/>
          <a:p>
            <a:pPr algn="l"/>
            <a:r>
              <a:rPr sz="1400" b="1" i="0">
                <a:solidFill>
                  <a:srgbClr val="0F2044"/>
                </a:solidFill>
                <a:latin typeface="PingFang SC"/>
                <a:ea typeface="PingFang SC"/>
              </a:rPr>
              <a:t>约10万  </a:t>
            </a:r>
            <a:r>
              <a:rPr sz="1050" b="0" i="0">
                <a:solidFill>
                  <a:srgbClr val="696157"/>
                </a:solidFill>
                <a:latin typeface="PingFang SC"/>
                <a:ea typeface="PingFang SC"/>
              </a:rPr>
              <a:t>宇树G1 量产价</a:t>
            </a:r>
          </a:p>
        </p:txBody>
      </p:sp>
      <p:sp>
        <p:nvSpPr>
          <p:cNvPr id="30" name="TextBox 29"/>
          <p:cNvSpPr txBox="1"/>
          <p:nvPr/>
        </p:nvSpPr>
        <p:spPr>
          <a:xfrm>
            <a:off x="10058400" y="3895344"/>
            <a:ext cx="1463040" cy="365760"/>
          </a:xfrm>
          <a:prstGeom prst="rect">
            <a:avLst/>
          </a:prstGeom>
          <a:noFill/>
        </p:spPr>
        <p:txBody>
          <a:bodyPr wrap="square" anchor="t" lIns="0" rIns="0" tIns="0" bIns="0">
            <a:spAutoFit/>
          </a:bodyPr>
          <a:lstStyle/>
          <a:p>
            <a:pPr algn="r"/>
            <a:r>
              <a:rPr sz="1000" b="1" i="0">
                <a:solidFill>
                  <a:srgbClr val="696157"/>
                </a:solidFill>
                <a:latin typeface="PingFang SC"/>
                <a:ea typeface="PingFang SC"/>
              </a:rPr>
              <a:t>2024-2025</a:t>
            </a:r>
          </a:p>
        </p:txBody>
      </p:sp>
      <p:sp>
        <p:nvSpPr>
          <p:cNvPr id="31" name="Rectangle 30"/>
          <p:cNvSpPr/>
          <p:nvPr/>
        </p:nvSpPr>
        <p:spPr>
          <a:xfrm>
            <a:off x="6620256" y="4297680"/>
            <a:ext cx="27432" cy="320040"/>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6400800" y="4617720"/>
            <a:ext cx="457200" cy="45720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6400800" y="4636007"/>
            <a:ext cx="457200" cy="420624"/>
          </a:xfrm>
          <a:prstGeom prst="rect">
            <a:avLst/>
          </a:prstGeom>
          <a:noFill/>
        </p:spPr>
        <p:txBody>
          <a:bodyPr wrap="square" anchor="ctr" lIns="0" rIns="0" tIns="0" bIns="0">
            <a:spAutoFit/>
          </a:bodyPr>
          <a:lstStyle/>
          <a:p>
            <a:pPr algn="ctr"/>
            <a:r>
              <a:rPr sz="1500" b="1" i="0">
                <a:solidFill>
                  <a:srgbClr val="FFFFFF"/>
                </a:solidFill>
                <a:latin typeface="PingFang SC"/>
                <a:ea typeface="PingFang SC"/>
              </a:rPr>
              <a:t>4</a:t>
            </a:r>
          </a:p>
        </p:txBody>
      </p:sp>
      <p:sp>
        <p:nvSpPr>
          <p:cNvPr id="34" name="TextBox 33"/>
          <p:cNvSpPr txBox="1"/>
          <p:nvPr/>
        </p:nvSpPr>
        <p:spPr>
          <a:xfrm>
            <a:off x="6995160" y="4599432"/>
            <a:ext cx="3108960" cy="365760"/>
          </a:xfrm>
          <a:prstGeom prst="rect">
            <a:avLst/>
          </a:prstGeom>
          <a:noFill/>
        </p:spPr>
        <p:txBody>
          <a:bodyPr wrap="square" anchor="t" lIns="0" rIns="0" tIns="0" bIns="0">
            <a:spAutoFit/>
          </a:bodyPr>
          <a:lstStyle/>
          <a:p>
            <a:pPr algn="l"/>
            <a:r>
              <a:rPr sz="1400" b="1" i="0">
                <a:solidFill>
                  <a:srgbClr val="C8A55A"/>
                </a:solidFill>
                <a:latin typeface="PingFang SC"/>
                <a:ea typeface="PingFang SC"/>
              </a:rPr>
              <a:t>数万元  </a:t>
            </a:r>
            <a:r>
              <a:rPr sz="1050" b="0" i="0">
                <a:solidFill>
                  <a:srgbClr val="696157"/>
                </a:solidFill>
                <a:latin typeface="PingFang SC"/>
                <a:ea typeface="PingFang SC"/>
              </a:rPr>
              <a:t>规模化目标(规划)</a:t>
            </a:r>
          </a:p>
        </p:txBody>
      </p:sp>
      <p:sp>
        <p:nvSpPr>
          <p:cNvPr id="35" name="TextBox 34"/>
          <p:cNvSpPr txBox="1"/>
          <p:nvPr/>
        </p:nvSpPr>
        <p:spPr>
          <a:xfrm>
            <a:off x="10058400" y="4672583"/>
            <a:ext cx="1463040" cy="365760"/>
          </a:xfrm>
          <a:prstGeom prst="rect">
            <a:avLst/>
          </a:prstGeom>
          <a:noFill/>
        </p:spPr>
        <p:txBody>
          <a:bodyPr wrap="square" anchor="t" lIns="0" rIns="0" tIns="0" bIns="0">
            <a:spAutoFit/>
          </a:bodyPr>
          <a:lstStyle/>
          <a:p>
            <a:pPr algn="r"/>
            <a:r>
              <a:rPr sz="1000" b="1" i="0">
                <a:solidFill>
                  <a:srgbClr val="696157"/>
                </a:solidFill>
                <a:latin typeface="PingFang SC"/>
                <a:ea typeface="PingFang SC"/>
              </a:rPr>
              <a:t>未来</a:t>
            </a:r>
          </a:p>
        </p:txBody>
      </p:sp>
      <p:sp>
        <p:nvSpPr>
          <p:cNvPr id="36" name="TextBox 35"/>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价格轨迹为公开报道与产品发布信息；「数万元」为规模化目标·推断/待核实</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OEM ANALOGY</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第三把尺子：本体厂 = 新一代整车厂？</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11</a:t>
            </a:r>
          </a:p>
        </p:txBody>
      </p:sp>
      <p:sp>
        <p:nvSpPr>
          <p:cNvPr id="7" name="Rectangle 6"/>
          <p:cNvSpPr/>
          <p:nvPr/>
        </p:nvSpPr>
        <p:spPr>
          <a:xfrm>
            <a:off x="548640" y="1554480"/>
            <a:ext cx="3550920" cy="39319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554480"/>
            <a:ext cx="3550920" cy="10972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828800"/>
            <a:ext cx="3185160" cy="274320"/>
          </a:xfrm>
          <a:prstGeom prst="rect">
            <a:avLst/>
          </a:prstGeom>
          <a:noFill/>
        </p:spPr>
        <p:txBody>
          <a:bodyPr wrap="square" anchor="t" lIns="0" rIns="0" tIns="0" bIns="0">
            <a:spAutoFit/>
          </a:bodyPr>
          <a:lstStyle/>
          <a:p>
            <a:pPr algn="l"/>
            <a:r>
              <a:rPr sz="950" b="1" i="0">
                <a:solidFill>
                  <a:srgbClr val="C8A55A"/>
                </a:solidFill>
                <a:latin typeface="PingFang SC"/>
                <a:ea typeface="PingFang SC"/>
              </a:rPr>
              <a:t>特斯拉 / 比亚迪</a:t>
            </a:r>
          </a:p>
        </p:txBody>
      </p:sp>
      <p:sp>
        <p:nvSpPr>
          <p:cNvPr id="10" name="TextBox 9"/>
          <p:cNvSpPr txBox="1"/>
          <p:nvPr/>
        </p:nvSpPr>
        <p:spPr>
          <a:xfrm>
            <a:off x="731520" y="2103120"/>
            <a:ext cx="3185160" cy="384048"/>
          </a:xfrm>
          <a:prstGeom prst="rect">
            <a:avLst/>
          </a:prstGeom>
          <a:noFill/>
        </p:spPr>
        <p:txBody>
          <a:bodyPr wrap="square" anchor="t" lIns="0" rIns="0" tIns="0" bIns="0">
            <a:spAutoFit/>
          </a:bodyPr>
          <a:lstStyle/>
          <a:p>
            <a:pPr algn="l"/>
            <a:r>
              <a:rPr sz="1700" b="1" i="0">
                <a:solidFill>
                  <a:srgbClr val="0F2044"/>
                </a:solidFill>
                <a:latin typeface="PingFang SC"/>
                <a:ea typeface="PingFang SC"/>
              </a:rPr>
              <a:t>汽车·领跑者</a:t>
            </a:r>
          </a:p>
        </p:txBody>
      </p:sp>
      <p:sp>
        <p:nvSpPr>
          <p:cNvPr id="11" name="TextBox 10"/>
          <p:cNvSpPr txBox="1"/>
          <p:nvPr/>
        </p:nvSpPr>
        <p:spPr>
          <a:xfrm>
            <a:off x="731520" y="2560320"/>
            <a:ext cx="3185160" cy="274320"/>
          </a:xfrm>
          <a:prstGeom prst="rect">
            <a:avLst/>
          </a:prstGeom>
          <a:noFill/>
        </p:spPr>
        <p:txBody>
          <a:bodyPr wrap="square" anchor="t" lIns="0" rIns="0" tIns="0" bIns="0">
            <a:spAutoFit/>
          </a:bodyPr>
          <a:lstStyle/>
          <a:p>
            <a:pPr algn="l"/>
            <a:r>
              <a:rPr sz="1050" b="0" i="1">
                <a:solidFill>
                  <a:srgbClr val="696157"/>
                </a:solidFill>
                <a:latin typeface="PingFang SC"/>
                <a:ea typeface="PingFang SC"/>
              </a:rPr>
              <a:t>规模+成本+数据</a:t>
            </a:r>
          </a:p>
        </p:txBody>
      </p:sp>
      <p:sp>
        <p:nvSpPr>
          <p:cNvPr id="12" name="TextBox 11"/>
          <p:cNvSpPr txBox="1"/>
          <p:nvPr/>
        </p:nvSpPr>
        <p:spPr>
          <a:xfrm>
            <a:off x="731520" y="2944368"/>
            <a:ext cx="3185160"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壁垒</a:t>
            </a:r>
          </a:p>
        </p:txBody>
      </p:sp>
      <p:sp>
        <p:nvSpPr>
          <p:cNvPr id="13" name="TextBox 12"/>
          <p:cNvSpPr txBox="1"/>
          <p:nvPr/>
        </p:nvSpPr>
        <p:spPr>
          <a:xfrm>
            <a:off x="731520" y="3191256"/>
            <a:ext cx="3185160"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制造规模与供应链</a:t>
            </a:r>
          </a:p>
        </p:txBody>
      </p:sp>
      <p:sp>
        <p:nvSpPr>
          <p:cNvPr id="14" name="TextBox 13"/>
          <p:cNvSpPr txBox="1"/>
          <p:nvPr/>
        </p:nvSpPr>
        <p:spPr>
          <a:xfrm>
            <a:off x="731520" y="3685031"/>
            <a:ext cx="3185160"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状态</a:t>
            </a:r>
          </a:p>
        </p:txBody>
      </p:sp>
      <p:sp>
        <p:nvSpPr>
          <p:cNvPr id="15" name="TextBox 14"/>
          <p:cNvSpPr txBox="1"/>
          <p:nvPr/>
        </p:nvSpPr>
        <p:spPr>
          <a:xfrm>
            <a:off x="731520" y="3931919"/>
            <a:ext cx="3185160"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盈利、千万辆级</a:t>
            </a:r>
          </a:p>
        </p:txBody>
      </p:sp>
      <p:sp>
        <p:nvSpPr>
          <p:cNvPr id="16" name="Rectangle 15"/>
          <p:cNvSpPr/>
          <p:nvPr/>
        </p:nvSpPr>
        <p:spPr>
          <a:xfrm>
            <a:off x="4319015" y="1554480"/>
            <a:ext cx="3550920" cy="3931920"/>
          </a:xfrm>
          <a:prstGeom prst="rect">
            <a:avLst/>
          </a:prstGeom>
          <a:solidFill>
            <a:srgbClr val="0F2044"/>
          </a:solidFill>
          <a:ln w="12700">
            <a:solidFill>
              <a:srgbClr val="0F20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319015" y="1554480"/>
            <a:ext cx="3550920" cy="10972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01896" y="1828800"/>
            <a:ext cx="3185160" cy="274320"/>
          </a:xfrm>
          <a:prstGeom prst="rect">
            <a:avLst/>
          </a:prstGeom>
          <a:noFill/>
        </p:spPr>
        <p:txBody>
          <a:bodyPr wrap="square" anchor="t" lIns="0" rIns="0" tIns="0" bIns="0">
            <a:spAutoFit/>
          </a:bodyPr>
          <a:lstStyle/>
          <a:p>
            <a:pPr algn="l"/>
            <a:r>
              <a:rPr sz="950" b="1" i="0">
                <a:solidFill>
                  <a:srgbClr val="E3CE9C"/>
                </a:solidFill>
                <a:latin typeface="PingFang SC"/>
                <a:ea typeface="PingFang SC"/>
              </a:rPr>
              <a:t>宇树 / 智元</a:t>
            </a:r>
          </a:p>
        </p:txBody>
      </p:sp>
      <p:sp>
        <p:nvSpPr>
          <p:cNvPr id="19" name="TextBox 18"/>
          <p:cNvSpPr txBox="1"/>
          <p:nvPr/>
        </p:nvSpPr>
        <p:spPr>
          <a:xfrm>
            <a:off x="4501896" y="2103120"/>
            <a:ext cx="3185160" cy="384048"/>
          </a:xfrm>
          <a:prstGeom prst="rect">
            <a:avLst/>
          </a:prstGeom>
          <a:noFill/>
        </p:spPr>
        <p:txBody>
          <a:bodyPr wrap="square" anchor="t" lIns="0" rIns="0" tIns="0" bIns="0">
            <a:spAutoFit/>
          </a:bodyPr>
          <a:lstStyle/>
          <a:p>
            <a:pPr algn="l"/>
            <a:r>
              <a:rPr sz="1700" b="1" i="0">
                <a:solidFill>
                  <a:srgbClr val="FFFFFF"/>
                </a:solidFill>
                <a:latin typeface="PingFang SC"/>
                <a:ea typeface="PingFang SC"/>
              </a:rPr>
              <a:t>机器人·双雄</a:t>
            </a:r>
          </a:p>
        </p:txBody>
      </p:sp>
      <p:sp>
        <p:nvSpPr>
          <p:cNvPr id="20" name="TextBox 19"/>
          <p:cNvSpPr txBox="1"/>
          <p:nvPr/>
        </p:nvSpPr>
        <p:spPr>
          <a:xfrm>
            <a:off x="4501896" y="2560320"/>
            <a:ext cx="3185160" cy="274320"/>
          </a:xfrm>
          <a:prstGeom prst="rect">
            <a:avLst/>
          </a:prstGeom>
          <a:noFill/>
        </p:spPr>
        <p:txBody>
          <a:bodyPr wrap="square" anchor="t" lIns="0" rIns="0" tIns="0" bIns="0">
            <a:spAutoFit/>
          </a:bodyPr>
          <a:lstStyle/>
          <a:p>
            <a:pPr algn="l"/>
            <a:r>
              <a:rPr sz="1050" b="0" i="1">
                <a:solidFill>
                  <a:srgbClr val="E3CE9C"/>
                </a:solidFill>
                <a:latin typeface="PingFang SC"/>
                <a:ea typeface="PingFang SC"/>
              </a:rPr>
              <a:t>本体+降本+率先盈利</a:t>
            </a:r>
          </a:p>
        </p:txBody>
      </p:sp>
      <p:sp>
        <p:nvSpPr>
          <p:cNvPr id="21" name="TextBox 20"/>
          <p:cNvSpPr txBox="1"/>
          <p:nvPr/>
        </p:nvSpPr>
        <p:spPr>
          <a:xfrm>
            <a:off x="4501896" y="2944368"/>
            <a:ext cx="3185160"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壁垒</a:t>
            </a:r>
          </a:p>
        </p:txBody>
      </p:sp>
      <p:sp>
        <p:nvSpPr>
          <p:cNvPr id="22" name="TextBox 21"/>
          <p:cNvSpPr txBox="1"/>
          <p:nvPr/>
        </p:nvSpPr>
        <p:spPr>
          <a:xfrm>
            <a:off x="4501896" y="3191256"/>
            <a:ext cx="3185160"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全栈自研+出货量</a:t>
            </a:r>
          </a:p>
        </p:txBody>
      </p:sp>
      <p:sp>
        <p:nvSpPr>
          <p:cNvPr id="23" name="TextBox 22"/>
          <p:cNvSpPr txBox="1"/>
          <p:nvPr/>
        </p:nvSpPr>
        <p:spPr>
          <a:xfrm>
            <a:off x="4501896" y="3685031"/>
            <a:ext cx="3185160"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状态</a:t>
            </a:r>
          </a:p>
        </p:txBody>
      </p:sp>
      <p:sp>
        <p:nvSpPr>
          <p:cNvPr id="24" name="TextBox 23"/>
          <p:cNvSpPr txBox="1"/>
          <p:nvPr/>
        </p:nvSpPr>
        <p:spPr>
          <a:xfrm>
            <a:off x="4501896" y="3931919"/>
            <a:ext cx="3185160"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宇树扣非5.91亿[S2]</a:t>
            </a:r>
          </a:p>
        </p:txBody>
      </p:sp>
      <p:sp>
        <p:nvSpPr>
          <p:cNvPr id="25" name="Rectangle 24"/>
          <p:cNvSpPr/>
          <p:nvPr/>
        </p:nvSpPr>
        <p:spPr>
          <a:xfrm>
            <a:off x="8089391" y="1554480"/>
            <a:ext cx="3550920" cy="39319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089391" y="1554480"/>
            <a:ext cx="3550920" cy="10972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272271" y="1828800"/>
            <a:ext cx="3185160" cy="274320"/>
          </a:xfrm>
          <a:prstGeom prst="rect">
            <a:avLst/>
          </a:prstGeom>
          <a:noFill/>
        </p:spPr>
        <p:txBody>
          <a:bodyPr wrap="square" anchor="t" lIns="0" rIns="0" tIns="0" bIns="0">
            <a:spAutoFit/>
          </a:bodyPr>
          <a:lstStyle/>
          <a:p>
            <a:pPr algn="l"/>
            <a:r>
              <a:rPr sz="950" b="1" i="0">
                <a:solidFill>
                  <a:srgbClr val="C8A55A"/>
                </a:solidFill>
                <a:latin typeface="PingFang SC"/>
                <a:ea typeface="PingFang SC"/>
              </a:rPr>
              <a:t>Figure / 传统车企</a:t>
            </a:r>
          </a:p>
        </p:txBody>
      </p:sp>
      <p:sp>
        <p:nvSpPr>
          <p:cNvPr id="28" name="TextBox 27"/>
          <p:cNvSpPr txBox="1"/>
          <p:nvPr/>
        </p:nvSpPr>
        <p:spPr>
          <a:xfrm>
            <a:off x="8272271" y="2103120"/>
            <a:ext cx="3185160" cy="384048"/>
          </a:xfrm>
          <a:prstGeom prst="rect">
            <a:avLst/>
          </a:prstGeom>
          <a:noFill/>
        </p:spPr>
        <p:txBody>
          <a:bodyPr wrap="square" anchor="t" lIns="0" rIns="0" tIns="0" bIns="0">
            <a:spAutoFit/>
          </a:bodyPr>
          <a:lstStyle/>
          <a:p>
            <a:pPr algn="l"/>
            <a:r>
              <a:rPr sz="1700" b="1" i="0">
                <a:solidFill>
                  <a:srgbClr val="0F2044"/>
                </a:solidFill>
                <a:latin typeface="PingFang SC"/>
                <a:ea typeface="PingFang SC"/>
              </a:rPr>
              <a:t>追赶阵营</a:t>
            </a:r>
          </a:p>
        </p:txBody>
      </p:sp>
      <p:sp>
        <p:nvSpPr>
          <p:cNvPr id="29" name="TextBox 28"/>
          <p:cNvSpPr txBox="1"/>
          <p:nvPr/>
        </p:nvSpPr>
        <p:spPr>
          <a:xfrm>
            <a:off x="8272271" y="2560320"/>
            <a:ext cx="3185160" cy="274320"/>
          </a:xfrm>
          <a:prstGeom prst="rect">
            <a:avLst/>
          </a:prstGeom>
          <a:noFill/>
        </p:spPr>
        <p:txBody>
          <a:bodyPr wrap="square" anchor="t" lIns="0" rIns="0" tIns="0" bIns="0">
            <a:spAutoFit/>
          </a:bodyPr>
          <a:lstStyle/>
          <a:p>
            <a:pPr algn="l"/>
            <a:r>
              <a:rPr sz="1050" b="0" i="1">
                <a:solidFill>
                  <a:srgbClr val="696157"/>
                </a:solidFill>
                <a:latin typeface="PingFang SC"/>
                <a:ea typeface="PingFang SC"/>
              </a:rPr>
              <a:t>高估值或转型中</a:t>
            </a:r>
          </a:p>
        </p:txBody>
      </p:sp>
      <p:sp>
        <p:nvSpPr>
          <p:cNvPr id="30" name="TextBox 29"/>
          <p:cNvSpPr txBox="1"/>
          <p:nvPr/>
        </p:nvSpPr>
        <p:spPr>
          <a:xfrm>
            <a:off x="8272271" y="2944368"/>
            <a:ext cx="3185160"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Figure</a:t>
            </a:r>
          </a:p>
        </p:txBody>
      </p:sp>
      <p:sp>
        <p:nvSpPr>
          <p:cNvPr id="31" name="TextBox 30"/>
          <p:cNvSpPr txBox="1"/>
          <p:nvPr/>
        </p:nvSpPr>
        <p:spPr>
          <a:xfrm>
            <a:off x="8272271" y="3191256"/>
            <a:ext cx="3185160"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估值390亿美元·未规模盈利[S4]</a:t>
            </a:r>
          </a:p>
        </p:txBody>
      </p:sp>
      <p:sp>
        <p:nvSpPr>
          <p:cNvPr id="32" name="TextBox 31"/>
          <p:cNvSpPr txBox="1"/>
          <p:nvPr/>
        </p:nvSpPr>
        <p:spPr>
          <a:xfrm>
            <a:off x="8272271" y="3685031"/>
            <a:ext cx="3185160"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传统</a:t>
            </a:r>
          </a:p>
        </p:txBody>
      </p:sp>
      <p:sp>
        <p:nvSpPr>
          <p:cNvPr id="33" name="TextBox 32"/>
          <p:cNvSpPr txBox="1"/>
          <p:nvPr/>
        </p:nvSpPr>
        <p:spPr>
          <a:xfrm>
            <a:off x="8272271" y="3931919"/>
            <a:ext cx="3185160"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车企下场造机器人</a:t>
            </a:r>
          </a:p>
        </p:txBody>
      </p:sp>
      <p:sp>
        <p:nvSpPr>
          <p:cNvPr id="34" name="TextBox 33"/>
          <p:cNvSpPr txBox="1"/>
          <p:nvPr/>
        </p:nvSpPr>
        <p:spPr>
          <a:xfrm>
            <a:off x="548640" y="5623560"/>
            <a:ext cx="11091672" cy="685800"/>
          </a:xfrm>
          <a:prstGeom prst="rect">
            <a:avLst/>
          </a:prstGeom>
          <a:noFill/>
        </p:spPr>
        <p:txBody>
          <a:bodyPr wrap="square" anchor="t" lIns="0" rIns="0" tIns="0" bIns="0">
            <a:spAutoFit/>
          </a:bodyPr>
          <a:lstStyle/>
          <a:p>
            <a:pPr algn="l">
              <a:lnSpc>
                <a:spcPct val="120000"/>
              </a:lnSpc>
            </a:pPr>
            <a:r>
              <a:rPr sz="1200" b="1" i="0">
                <a:solidFill>
                  <a:srgbClr val="0F2044"/>
                </a:solidFill>
                <a:latin typeface="PingFang SC"/>
                <a:ea typeface="PingFang SC"/>
              </a:rPr>
              <a:t>类比结论【推断】  </a:t>
            </a:r>
            <a:r>
              <a:rPr sz="1200" b="0" i="0">
                <a:solidFill>
                  <a:srgbClr val="1C2028"/>
                </a:solidFill>
                <a:latin typeface="PingFang SC"/>
                <a:ea typeface="PingFang SC"/>
              </a:rPr>
              <a:t>机器人本体厂正在重演整车厂的集中度：中国靠量产与成本形成「双雄+150家」格局，美国靠模型与资本讲高估值故事——但「谁是机器人界的丰田」，现在远未定局。</a:t>
            </a:r>
          </a:p>
        </p:txBody>
      </p:sp>
      <p:sp>
        <p:nvSpPr>
          <p:cNvPr id="35" name="TextBox 34"/>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格局数据[S4][S6][S7]；「谁是丰田」为开放式判断</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TECH PARALLEL</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具身智能 vs 自动驾驶：同一套范式，不同难度</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12</a:t>
            </a:r>
          </a:p>
        </p:txBody>
      </p:sp>
      <p:graphicFrame>
        <p:nvGraphicFramePr>
          <p:cNvPr id="7" name="Table 6"/>
          <p:cNvGraphicFramePr>
            <a:graphicFrameLocks noGrp="1"/>
          </p:cNvGraphicFramePr>
          <p:nvPr/>
        </p:nvGraphicFramePr>
        <p:xfrm>
          <a:off x="548640" y="1481328"/>
          <a:ext cx="11091672" cy="4224528"/>
        </p:xfrm>
        <a:graphic>
          <a:graphicData uri="http://schemas.openxmlformats.org/drawingml/2006/table">
            <a:tbl>
              <a:tblPr firstRow="1" bandRow="1">
                <a:tableStyleId>{5C22544A-7EE6-4342-B048-85BDC9FD1C3A}</a:tableStyleId>
              </a:tblPr>
              <a:tblGrid>
                <a:gridCol w="1737360"/>
                <a:gridCol w="4480560"/>
                <a:gridCol w="4873752"/>
              </a:tblGrid>
              <a:tr h="603504">
                <a:tc>
                  <a:txBody>
                    <a:bodyPr wrap="square"/>
                    <a:lstStyle/>
                    <a:p>
                      <a:pPr algn="l"/>
                      <a:r>
                        <a:rPr sz="1150" b="1">
                          <a:solidFill>
                            <a:srgbClr val="FFFFFF"/>
                          </a:solidFill>
                          <a:latin typeface="PingFang SC"/>
                          <a:ea typeface="PingFang SC"/>
                        </a:rPr>
                        <a:t>维度</a:t>
                      </a:r>
                    </a:p>
                  </a:txBody>
                  <a:tcPr anchor="ctr" marL="91440" marR="91440" marT="18288" marB="18288">
                    <a:solidFill>
                      <a:srgbClr val="0F2044"/>
                    </a:solidFill>
                  </a:tcPr>
                </a:tc>
                <a:tc>
                  <a:txBody>
                    <a:bodyPr wrap="square"/>
                    <a:lstStyle/>
                    <a:p>
                      <a:pPr algn="l"/>
                      <a:r>
                        <a:rPr sz="1150" b="1">
                          <a:solidFill>
                            <a:srgbClr val="FFFFFF"/>
                          </a:solidFill>
                          <a:latin typeface="PingFang SC"/>
                          <a:ea typeface="PingFang SC"/>
                        </a:rPr>
                        <a:t>自动驾驶（汽车）</a:t>
                      </a:r>
                    </a:p>
                  </a:txBody>
                  <a:tcPr anchor="ctr" marL="91440" marR="91440" marT="18288" marB="18288">
                    <a:solidFill>
                      <a:srgbClr val="0F2044"/>
                    </a:solidFill>
                  </a:tcPr>
                </a:tc>
                <a:tc>
                  <a:txBody>
                    <a:bodyPr wrap="square"/>
                    <a:lstStyle/>
                    <a:p>
                      <a:pPr algn="l"/>
                      <a:r>
                        <a:rPr sz="1150" b="1">
                          <a:solidFill>
                            <a:srgbClr val="FFFFFF"/>
                          </a:solidFill>
                          <a:latin typeface="PingFang SC"/>
                          <a:ea typeface="PingFang SC"/>
                        </a:rPr>
                        <a:t>具身智能（机器人）</a:t>
                      </a:r>
                    </a:p>
                  </a:txBody>
                  <a:tcPr anchor="ctr" marL="91440" marR="91440" marT="18288" marB="18288">
                    <a:solidFill>
                      <a:srgbClr val="0F2044"/>
                    </a:solidFill>
                  </a:tcPr>
                </a:tc>
              </a:tr>
              <a:tr h="603504">
                <a:tc>
                  <a:txBody>
                    <a:bodyPr wrap="square"/>
                    <a:lstStyle/>
                    <a:p>
                      <a:pPr algn="l"/>
                      <a:r>
                        <a:rPr sz="1150" b="1">
                          <a:solidFill>
                            <a:srgbClr val="0F2044"/>
                          </a:solidFill>
                          <a:latin typeface="PingFang SC"/>
                          <a:ea typeface="PingFang SC"/>
                        </a:rPr>
                        <a:t>感知</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摄像头/激光雷达/毫米波</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视觉+力觉+触觉，多模态更碎</a:t>
                      </a:r>
                    </a:p>
                  </a:txBody>
                  <a:tcPr anchor="ctr" marL="91440" marR="91440" marT="18288" marB="18288">
                    <a:solidFill>
                      <a:srgbClr val="FFFFFF"/>
                    </a:solidFill>
                  </a:tcPr>
                </a:tc>
              </a:tr>
              <a:tr h="603504">
                <a:tc>
                  <a:txBody>
                    <a:bodyPr wrap="square"/>
                    <a:lstStyle/>
                    <a:p>
                      <a:pPr algn="l"/>
                      <a:r>
                        <a:rPr sz="1150" b="1">
                          <a:solidFill>
                            <a:srgbClr val="0F2044"/>
                          </a:solidFill>
                          <a:latin typeface="PingFang SC"/>
                          <a:ea typeface="PingFang SC"/>
                        </a:rPr>
                        <a:t>决策</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端到端大模型 / 规则</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WMA 世界模型 + VLA 架构</a:t>
                      </a:r>
                    </a:p>
                  </a:txBody>
                  <a:tcPr anchor="ctr" marL="91440" marR="91440" marT="18288" marB="18288">
                    <a:solidFill>
                      <a:srgbClr val="F1ECE1"/>
                    </a:solidFill>
                  </a:tcPr>
                </a:tc>
              </a:tr>
              <a:tr h="603504">
                <a:tc>
                  <a:txBody>
                    <a:bodyPr wrap="square"/>
                    <a:lstStyle/>
                    <a:p>
                      <a:pPr algn="l"/>
                      <a:r>
                        <a:rPr sz="1150" b="1">
                          <a:solidFill>
                            <a:srgbClr val="0F2044"/>
                          </a:solidFill>
                          <a:latin typeface="PingFang SC"/>
                          <a:ea typeface="PingFang SC"/>
                        </a:rPr>
                        <a:t>执行</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线控底盘（二维）</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全身几十自由度+灵巧手（高维）</a:t>
                      </a:r>
                    </a:p>
                  </a:txBody>
                  <a:tcPr anchor="ctr" marL="91440" marR="91440" marT="18288" marB="18288">
                    <a:solidFill>
                      <a:srgbClr val="FFFFFF"/>
                    </a:solidFill>
                  </a:tcPr>
                </a:tc>
              </a:tr>
              <a:tr h="603504">
                <a:tc>
                  <a:txBody>
                    <a:bodyPr wrap="square"/>
                    <a:lstStyle/>
                    <a:p>
                      <a:pPr algn="l"/>
                      <a:r>
                        <a:rPr sz="1150" b="1">
                          <a:solidFill>
                            <a:srgbClr val="0F2044"/>
                          </a:solidFill>
                          <a:latin typeface="PingFang SC"/>
                          <a:ea typeface="PingFang SC"/>
                        </a:rPr>
                        <a:t>数据</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海量真实路测</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真机数据稀缺、采集昂贵</a:t>
                      </a:r>
                    </a:p>
                  </a:txBody>
                  <a:tcPr anchor="ctr" marL="91440" marR="91440" marT="18288" marB="18288">
                    <a:solidFill>
                      <a:srgbClr val="F1ECE1"/>
                    </a:solidFill>
                  </a:tcPr>
                </a:tc>
              </a:tr>
              <a:tr h="603504">
                <a:tc>
                  <a:txBody>
                    <a:bodyPr wrap="square"/>
                    <a:lstStyle/>
                    <a:p>
                      <a:pPr algn="l"/>
                      <a:r>
                        <a:rPr sz="1150" b="1">
                          <a:solidFill>
                            <a:srgbClr val="0F2044"/>
                          </a:solidFill>
                          <a:latin typeface="PingFang SC"/>
                          <a:ea typeface="PingFang SC"/>
                        </a:rPr>
                        <a:t>容错</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结构化道路、可降级</a:t>
                      </a:r>
                    </a:p>
                  </a:txBody>
                  <a:tcPr anchor="ctr" marL="91440" marR="91440" marT="18288" marB="18288">
                    <a:solidFill>
                      <a:srgbClr val="FFFFFF"/>
                    </a:solidFill>
                  </a:tcPr>
                </a:tc>
                <a:tc>
                  <a:txBody>
                    <a:bodyPr wrap="square"/>
                    <a:lstStyle/>
                    <a:p>
                      <a:pPr algn="l"/>
                      <a:r>
                        <a:rPr sz="1150" b="0">
                          <a:solidFill>
                            <a:srgbClr val="1C2028"/>
                          </a:solidFill>
                          <a:latin typeface="PingFang SC"/>
                          <a:ea typeface="PingFang SC"/>
                        </a:rPr>
                        <a:t>开放环境、操作精度要求高</a:t>
                      </a:r>
                    </a:p>
                  </a:txBody>
                  <a:tcPr anchor="ctr" marL="91440" marR="91440" marT="18288" marB="18288">
                    <a:solidFill>
                      <a:srgbClr val="FFFFFF"/>
                    </a:solidFill>
                  </a:tcPr>
                </a:tc>
              </a:tr>
              <a:tr h="603504">
                <a:tc>
                  <a:txBody>
                    <a:bodyPr wrap="square"/>
                    <a:lstStyle/>
                    <a:p>
                      <a:pPr algn="l"/>
                      <a:r>
                        <a:rPr sz="1150" b="1">
                          <a:solidFill>
                            <a:srgbClr val="0F2044"/>
                          </a:solidFill>
                          <a:latin typeface="PingFang SC"/>
                          <a:ea typeface="PingFang SC"/>
                        </a:rPr>
                        <a:t>状态</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L2普及 / L4试点</a:t>
                      </a:r>
                    </a:p>
                  </a:txBody>
                  <a:tcPr anchor="ctr" marL="91440" marR="91440" marT="18288" marB="18288">
                    <a:solidFill>
                      <a:srgbClr val="F1ECE1"/>
                    </a:solidFill>
                  </a:tcPr>
                </a:tc>
                <a:tc>
                  <a:txBody>
                    <a:bodyPr wrap="square"/>
                    <a:lstStyle/>
                    <a:p>
                      <a:pPr algn="l"/>
                      <a:r>
                        <a:rPr sz="1150" b="0">
                          <a:solidFill>
                            <a:srgbClr val="1C2028"/>
                          </a:solidFill>
                          <a:latin typeface="PingFang SC"/>
                          <a:ea typeface="PingFang SC"/>
                        </a:rPr>
                        <a:t>≈自动驾驶的 L2 之前</a:t>
                      </a:r>
                    </a:p>
                  </a:txBody>
                  <a:tcPr anchor="ctr" marL="91440" marR="91440" marT="18288" marB="18288">
                    <a:solidFill>
                      <a:srgbClr val="F1ECE1"/>
                    </a:solidFill>
                  </a:tcPr>
                </a:tc>
              </a:tr>
            </a:tbl>
          </a:graphicData>
        </a:graphic>
      </p:graphicFrame>
      <p:sp>
        <p:nvSpPr>
          <p:cNvPr id="8" name="TextBox 7"/>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技术对照为本报告归纳；机器人技术路线参考 [S5]，末行为阶段类比·推断</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WHERE IT BREAKS</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类比的边界：机器人终究不是汽车</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13</a:t>
            </a:r>
          </a:p>
        </p:txBody>
      </p:sp>
      <p:sp>
        <p:nvSpPr>
          <p:cNvPr id="7" name="Rectangle 6"/>
          <p:cNvSpPr/>
          <p:nvPr/>
        </p:nvSpPr>
        <p:spPr>
          <a:xfrm>
            <a:off x="548640" y="1554480"/>
            <a:ext cx="5436108" cy="402336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554480"/>
            <a:ext cx="5436108" cy="10972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828800"/>
            <a:ext cx="5070348" cy="274320"/>
          </a:xfrm>
          <a:prstGeom prst="rect">
            <a:avLst/>
          </a:prstGeom>
          <a:noFill/>
        </p:spPr>
        <p:txBody>
          <a:bodyPr wrap="square" anchor="t" lIns="0" rIns="0" tIns="0" bIns="0">
            <a:spAutoFit/>
          </a:bodyPr>
          <a:lstStyle/>
          <a:p>
            <a:pPr algn="l"/>
            <a:r>
              <a:rPr sz="950" b="1" i="0">
                <a:solidFill>
                  <a:srgbClr val="C8A55A"/>
                </a:solidFill>
                <a:latin typeface="PingFang SC"/>
                <a:ea typeface="PingFang SC"/>
              </a:rPr>
              <a:t>可以类比</a:t>
            </a:r>
          </a:p>
        </p:txBody>
      </p:sp>
      <p:sp>
        <p:nvSpPr>
          <p:cNvPr id="10" name="TextBox 9"/>
          <p:cNvSpPr txBox="1"/>
          <p:nvPr/>
        </p:nvSpPr>
        <p:spPr>
          <a:xfrm>
            <a:off x="731520" y="2103120"/>
            <a:ext cx="5070348" cy="384048"/>
          </a:xfrm>
          <a:prstGeom prst="rect">
            <a:avLst/>
          </a:prstGeom>
          <a:noFill/>
        </p:spPr>
        <p:txBody>
          <a:bodyPr wrap="square" anchor="t" lIns="0" rIns="0" tIns="0" bIns="0">
            <a:spAutoFit/>
          </a:bodyPr>
          <a:lstStyle/>
          <a:p>
            <a:pPr algn="l"/>
            <a:r>
              <a:rPr sz="1700" b="1" i="0">
                <a:solidFill>
                  <a:srgbClr val="0F2044"/>
                </a:solidFill>
                <a:latin typeface="PingFang SC"/>
                <a:ea typeface="PingFang SC"/>
              </a:rPr>
              <a:t>同</a:t>
            </a:r>
          </a:p>
        </p:txBody>
      </p:sp>
      <p:sp>
        <p:nvSpPr>
          <p:cNvPr id="11" name="TextBox 10"/>
          <p:cNvSpPr txBox="1"/>
          <p:nvPr/>
        </p:nvSpPr>
        <p:spPr>
          <a:xfrm>
            <a:off x="731520" y="2560320"/>
            <a:ext cx="5070348" cy="274320"/>
          </a:xfrm>
          <a:prstGeom prst="rect">
            <a:avLst/>
          </a:prstGeom>
          <a:noFill/>
        </p:spPr>
        <p:txBody>
          <a:bodyPr wrap="square" anchor="t" lIns="0" rIns="0" tIns="0" bIns="0">
            <a:spAutoFit/>
          </a:bodyPr>
          <a:lstStyle/>
          <a:p>
            <a:pPr algn="l"/>
            <a:r>
              <a:rPr sz="1050" b="0" i="1">
                <a:solidFill>
                  <a:srgbClr val="696157"/>
                </a:solidFill>
                <a:latin typeface="PingFang SC"/>
                <a:ea typeface="PingFang SC"/>
              </a:rPr>
              <a:t>范式、供应链、降本、数据</a:t>
            </a:r>
          </a:p>
        </p:txBody>
      </p:sp>
      <p:sp>
        <p:nvSpPr>
          <p:cNvPr id="12" name="TextBox 11"/>
          <p:cNvSpPr txBox="1"/>
          <p:nvPr/>
        </p:nvSpPr>
        <p:spPr>
          <a:xfrm>
            <a:off x="731520" y="2944368"/>
            <a:ext cx="5070348"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产业组织</a:t>
            </a:r>
          </a:p>
        </p:txBody>
      </p:sp>
      <p:sp>
        <p:nvSpPr>
          <p:cNvPr id="13" name="TextBox 12"/>
          <p:cNvSpPr txBox="1"/>
          <p:nvPr/>
        </p:nvSpPr>
        <p:spPr>
          <a:xfrm>
            <a:off x="731520" y="3191256"/>
            <a:ext cx="5070348"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本体/零部件/软件/数据四层结构一致</a:t>
            </a:r>
          </a:p>
        </p:txBody>
      </p:sp>
      <p:sp>
        <p:nvSpPr>
          <p:cNvPr id="14" name="TextBox 13"/>
          <p:cNvSpPr txBox="1"/>
          <p:nvPr/>
        </p:nvSpPr>
        <p:spPr>
          <a:xfrm>
            <a:off x="731520" y="3685031"/>
            <a:ext cx="5070348"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降本逻辑</a:t>
            </a:r>
          </a:p>
        </p:txBody>
      </p:sp>
      <p:sp>
        <p:nvSpPr>
          <p:cNvPr id="15" name="TextBox 14"/>
          <p:cNvSpPr txBox="1"/>
          <p:nvPr/>
        </p:nvSpPr>
        <p:spPr>
          <a:xfrm>
            <a:off x="731520" y="3931919"/>
            <a:ext cx="5070348"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垂直整合 + 规模效应驱动渗透</a:t>
            </a:r>
          </a:p>
        </p:txBody>
      </p:sp>
      <p:sp>
        <p:nvSpPr>
          <p:cNvPr id="16" name="TextBox 15"/>
          <p:cNvSpPr txBox="1"/>
          <p:nvPr/>
        </p:nvSpPr>
        <p:spPr>
          <a:xfrm>
            <a:off x="731520" y="4425695"/>
            <a:ext cx="5070348" cy="256032"/>
          </a:xfrm>
          <a:prstGeom prst="rect">
            <a:avLst/>
          </a:prstGeom>
          <a:noFill/>
        </p:spPr>
        <p:txBody>
          <a:bodyPr wrap="square" anchor="t" lIns="0" rIns="0" tIns="0" bIns="0">
            <a:spAutoFit/>
          </a:bodyPr>
          <a:lstStyle/>
          <a:p>
            <a:pPr algn="l"/>
            <a:r>
              <a:rPr sz="1050" b="1" i="0">
                <a:solidFill>
                  <a:srgbClr val="1C2028"/>
                </a:solidFill>
                <a:latin typeface="PingFang SC"/>
                <a:ea typeface="PingFang SC"/>
              </a:rPr>
              <a:t>赢家打法</a:t>
            </a:r>
          </a:p>
        </p:txBody>
      </p:sp>
      <p:sp>
        <p:nvSpPr>
          <p:cNvPr id="17" name="TextBox 16"/>
          <p:cNvSpPr txBox="1"/>
          <p:nvPr/>
        </p:nvSpPr>
        <p:spPr>
          <a:xfrm>
            <a:off x="731520" y="4672583"/>
            <a:ext cx="5070348" cy="457200"/>
          </a:xfrm>
          <a:prstGeom prst="rect">
            <a:avLst/>
          </a:prstGeom>
          <a:noFill/>
        </p:spPr>
        <p:txBody>
          <a:bodyPr wrap="square" anchor="t" lIns="0" rIns="0" tIns="0" bIns="0">
            <a:spAutoFit/>
          </a:bodyPr>
          <a:lstStyle/>
          <a:p>
            <a:pPr algn="l">
              <a:lnSpc>
                <a:spcPct val="105000"/>
              </a:lnSpc>
            </a:pPr>
            <a:r>
              <a:rPr sz="950" b="0" i="0">
                <a:solidFill>
                  <a:srgbClr val="696157"/>
                </a:solidFill>
                <a:latin typeface="PingFang SC"/>
                <a:ea typeface="PingFang SC"/>
              </a:rPr>
              <a:t>制造+数据+AI 三位一体</a:t>
            </a:r>
          </a:p>
        </p:txBody>
      </p:sp>
      <p:sp>
        <p:nvSpPr>
          <p:cNvPr id="18" name="Rectangle 17"/>
          <p:cNvSpPr/>
          <p:nvPr/>
        </p:nvSpPr>
        <p:spPr>
          <a:xfrm>
            <a:off x="6204204" y="1554480"/>
            <a:ext cx="5436108" cy="4023360"/>
          </a:xfrm>
          <a:prstGeom prst="rect">
            <a:avLst/>
          </a:prstGeom>
          <a:solidFill>
            <a:srgbClr val="0F2044"/>
          </a:solidFill>
          <a:ln w="12700">
            <a:solidFill>
              <a:srgbClr val="0F20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204204" y="1554480"/>
            <a:ext cx="5436108" cy="10972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87084" y="1828800"/>
            <a:ext cx="5070348" cy="274320"/>
          </a:xfrm>
          <a:prstGeom prst="rect">
            <a:avLst/>
          </a:prstGeom>
          <a:noFill/>
        </p:spPr>
        <p:txBody>
          <a:bodyPr wrap="square" anchor="t" lIns="0" rIns="0" tIns="0" bIns="0">
            <a:spAutoFit/>
          </a:bodyPr>
          <a:lstStyle/>
          <a:p>
            <a:pPr algn="l"/>
            <a:r>
              <a:rPr sz="950" b="1" i="0">
                <a:solidFill>
                  <a:srgbClr val="E3CE9C"/>
                </a:solidFill>
                <a:latin typeface="PingFang SC"/>
                <a:ea typeface="PingFang SC"/>
              </a:rPr>
              <a:t>不能照搬</a:t>
            </a:r>
          </a:p>
        </p:txBody>
      </p:sp>
      <p:sp>
        <p:nvSpPr>
          <p:cNvPr id="21" name="TextBox 20"/>
          <p:cNvSpPr txBox="1"/>
          <p:nvPr/>
        </p:nvSpPr>
        <p:spPr>
          <a:xfrm>
            <a:off x="6387084" y="2103120"/>
            <a:ext cx="5070348" cy="384048"/>
          </a:xfrm>
          <a:prstGeom prst="rect">
            <a:avLst/>
          </a:prstGeom>
          <a:noFill/>
        </p:spPr>
        <p:txBody>
          <a:bodyPr wrap="square" anchor="t" lIns="0" rIns="0" tIns="0" bIns="0">
            <a:spAutoFit/>
          </a:bodyPr>
          <a:lstStyle/>
          <a:p>
            <a:pPr algn="l"/>
            <a:r>
              <a:rPr sz="1700" b="1" i="0">
                <a:solidFill>
                  <a:srgbClr val="FFFFFF"/>
                </a:solidFill>
                <a:latin typeface="PingFang SC"/>
                <a:ea typeface="PingFang SC"/>
              </a:rPr>
              <a:t>异</a:t>
            </a:r>
          </a:p>
        </p:txBody>
      </p:sp>
      <p:sp>
        <p:nvSpPr>
          <p:cNvPr id="22" name="TextBox 21"/>
          <p:cNvSpPr txBox="1"/>
          <p:nvPr/>
        </p:nvSpPr>
        <p:spPr>
          <a:xfrm>
            <a:off x="6387084" y="2560320"/>
            <a:ext cx="5070348" cy="274320"/>
          </a:xfrm>
          <a:prstGeom prst="rect">
            <a:avLst/>
          </a:prstGeom>
          <a:noFill/>
        </p:spPr>
        <p:txBody>
          <a:bodyPr wrap="square" anchor="t" lIns="0" rIns="0" tIns="0" bIns="0">
            <a:spAutoFit/>
          </a:bodyPr>
          <a:lstStyle/>
          <a:p>
            <a:pPr algn="l"/>
            <a:r>
              <a:rPr sz="1050" b="0" i="1">
                <a:solidFill>
                  <a:srgbClr val="E3CE9C"/>
                </a:solidFill>
                <a:latin typeface="PingFang SC"/>
                <a:ea typeface="PingFang SC"/>
              </a:rPr>
              <a:t>四个致命差异</a:t>
            </a:r>
          </a:p>
        </p:txBody>
      </p:sp>
      <p:sp>
        <p:nvSpPr>
          <p:cNvPr id="23" name="TextBox 22"/>
          <p:cNvSpPr txBox="1"/>
          <p:nvPr/>
        </p:nvSpPr>
        <p:spPr>
          <a:xfrm>
            <a:off x="6387084" y="2944368"/>
            <a:ext cx="5070348"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无统一「车型」</a:t>
            </a:r>
          </a:p>
        </p:txBody>
      </p:sp>
      <p:sp>
        <p:nvSpPr>
          <p:cNvPr id="24" name="TextBox 23"/>
          <p:cNvSpPr txBox="1"/>
          <p:nvPr/>
        </p:nvSpPr>
        <p:spPr>
          <a:xfrm>
            <a:off x="6387084" y="3191256"/>
            <a:ext cx="5070348"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场景极度碎片化，没有一款通吃</a:t>
            </a:r>
          </a:p>
        </p:txBody>
      </p:sp>
      <p:sp>
        <p:nvSpPr>
          <p:cNvPr id="25" name="TextBox 24"/>
          <p:cNvSpPr txBox="1"/>
          <p:nvPr/>
        </p:nvSpPr>
        <p:spPr>
          <a:xfrm>
            <a:off x="6387084" y="3685031"/>
            <a:ext cx="5070348"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大脑未解决</a:t>
            </a:r>
          </a:p>
        </p:txBody>
      </p:sp>
      <p:sp>
        <p:nvSpPr>
          <p:cNvPr id="26" name="TextBox 25"/>
          <p:cNvSpPr txBox="1"/>
          <p:nvPr/>
        </p:nvSpPr>
        <p:spPr>
          <a:xfrm>
            <a:off x="6387084" y="3931919"/>
            <a:ext cx="5070348"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通用操作≈L4，比智驾更难</a:t>
            </a:r>
          </a:p>
        </p:txBody>
      </p:sp>
      <p:sp>
        <p:nvSpPr>
          <p:cNvPr id="27" name="TextBox 26"/>
          <p:cNvSpPr txBox="1"/>
          <p:nvPr/>
        </p:nvSpPr>
        <p:spPr>
          <a:xfrm>
            <a:off x="6387084" y="4425695"/>
            <a:ext cx="5070348"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数据更稀缺</a:t>
            </a:r>
          </a:p>
        </p:txBody>
      </p:sp>
      <p:sp>
        <p:nvSpPr>
          <p:cNvPr id="28" name="TextBox 27"/>
          <p:cNvSpPr txBox="1"/>
          <p:nvPr/>
        </p:nvSpPr>
        <p:spPr>
          <a:xfrm>
            <a:off x="6387084" y="4672583"/>
            <a:ext cx="5070348"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真机数据远不如路测便宜</a:t>
            </a:r>
          </a:p>
        </p:txBody>
      </p:sp>
      <p:sp>
        <p:nvSpPr>
          <p:cNvPr id="29" name="TextBox 28"/>
          <p:cNvSpPr txBox="1"/>
          <p:nvPr/>
        </p:nvSpPr>
        <p:spPr>
          <a:xfrm>
            <a:off x="6387084" y="5166359"/>
            <a:ext cx="5070348" cy="256032"/>
          </a:xfrm>
          <a:prstGeom prst="rect">
            <a:avLst/>
          </a:prstGeom>
          <a:noFill/>
        </p:spPr>
        <p:txBody>
          <a:bodyPr wrap="square" anchor="t" lIns="0" rIns="0" tIns="0" bIns="0">
            <a:spAutoFit/>
          </a:bodyPr>
          <a:lstStyle/>
          <a:p>
            <a:pPr algn="l"/>
            <a:r>
              <a:rPr sz="1050" b="1" i="0">
                <a:solidFill>
                  <a:srgbClr val="FFFFFF"/>
                </a:solidFill>
                <a:latin typeface="PingFang SC"/>
                <a:ea typeface="PingFang SC"/>
              </a:rPr>
              <a:t>安全冗余高</a:t>
            </a:r>
          </a:p>
        </p:txBody>
      </p:sp>
      <p:sp>
        <p:nvSpPr>
          <p:cNvPr id="30" name="TextBox 29"/>
          <p:cNvSpPr txBox="1"/>
          <p:nvPr/>
        </p:nvSpPr>
        <p:spPr>
          <a:xfrm>
            <a:off x="6387084" y="5413248"/>
            <a:ext cx="5070348" cy="457200"/>
          </a:xfrm>
          <a:prstGeom prst="rect">
            <a:avLst/>
          </a:prstGeom>
          <a:noFill/>
        </p:spPr>
        <p:txBody>
          <a:bodyPr wrap="square" anchor="t" lIns="0" rIns="0" tIns="0" bIns="0">
            <a:spAutoFit/>
          </a:bodyPr>
          <a:lstStyle/>
          <a:p>
            <a:pPr algn="l">
              <a:lnSpc>
                <a:spcPct val="105000"/>
              </a:lnSpc>
            </a:pPr>
            <a:r>
              <a:rPr sz="950" b="0" i="0">
                <a:solidFill>
                  <a:srgbClr val="E3CE9C"/>
                </a:solidFill>
                <a:latin typeface="PingFang SC"/>
                <a:ea typeface="PingFang SC"/>
              </a:rPr>
              <a:t>与人物理交互，容错更低</a:t>
            </a:r>
          </a:p>
        </p:txBody>
      </p:sp>
      <p:sp>
        <p:nvSpPr>
          <p:cNvPr id="31" name="TextBox 30"/>
          <p:cNvSpPr txBox="1"/>
          <p:nvPr/>
        </p:nvSpPr>
        <p:spPr>
          <a:xfrm>
            <a:off x="548640" y="5715000"/>
            <a:ext cx="11091672" cy="548640"/>
          </a:xfrm>
          <a:prstGeom prst="rect">
            <a:avLst/>
          </a:prstGeom>
          <a:noFill/>
        </p:spPr>
        <p:txBody>
          <a:bodyPr wrap="square" anchor="t" lIns="0" rIns="0" tIns="0" bIns="0">
            <a:spAutoFit/>
          </a:bodyPr>
          <a:lstStyle/>
          <a:p>
            <a:pPr algn="l"/>
            <a:r>
              <a:rPr sz="1200" b="1" i="0">
                <a:solidFill>
                  <a:srgbClr val="A6332A"/>
                </a:solidFill>
                <a:latin typeface="PingFang SC"/>
                <a:ea typeface="PingFang SC"/>
              </a:rPr>
              <a:t>提醒  </a:t>
            </a:r>
            <a:r>
              <a:rPr sz="1200" b="0" i="0">
                <a:solidFill>
                  <a:srgbClr val="1C2028"/>
                </a:solidFill>
                <a:latin typeface="PingFang SC"/>
                <a:ea typeface="PingFang SC"/>
              </a:rPr>
              <a:t>照搬汽车叙事最容易犯的错，是把「能造出来」当成「能像车一样普及」——中间还隔着一个尚未攻克具身大模型。</a:t>
            </a:r>
          </a:p>
        </p:txBody>
      </p:sp>
      <p:sp>
        <p:nvSpPr>
          <p:cNvPr id="32" name="TextBox 31"/>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差异分析为本报告判断</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VALUATION GAP</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估值对照：资本已经把未来买进了今天</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14</a:t>
            </a:r>
          </a:p>
        </p:txBody>
      </p:sp>
      <p:sp>
        <p:nvSpPr>
          <p:cNvPr id="7" name="Rectangle 6"/>
          <p:cNvSpPr/>
          <p:nvPr/>
        </p:nvSpPr>
        <p:spPr>
          <a:xfrm>
            <a:off x="548640" y="1600200"/>
            <a:ext cx="3529584" cy="146304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600200"/>
            <a:ext cx="3529584" cy="82296"/>
          </a:xfrm>
          <a:prstGeom prst="rect">
            <a:avLst/>
          </a:prstGeom>
          <a:solidFill>
            <a:srgbClr val="A6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49808" y="1856232"/>
            <a:ext cx="3127248" cy="640080"/>
          </a:xfrm>
          <a:prstGeom prst="rect">
            <a:avLst/>
          </a:prstGeom>
          <a:noFill/>
        </p:spPr>
        <p:txBody>
          <a:bodyPr wrap="square" anchor="t" lIns="0" rIns="0" tIns="0" bIns="0">
            <a:spAutoFit/>
          </a:bodyPr>
          <a:lstStyle/>
          <a:p>
            <a:pPr algn="l"/>
            <a:r>
              <a:rPr sz="2800" b="1" i="0">
                <a:solidFill>
                  <a:srgbClr val="A6332A"/>
                </a:solidFill>
                <a:latin typeface="PingFang SC"/>
                <a:ea typeface="PingFang SC"/>
              </a:rPr>
              <a:t>219倍</a:t>
            </a:r>
          </a:p>
        </p:txBody>
      </p:sp>
      <p:sp>
        <p:nvSpPr>
          <p:cNvPr id="10" name="TextBox 9"/>
          <p:cNvSpPr txBox="1"/>
          <p:nvPr/>
        </p:nvSpPr>
        <p:spPr>
          <a:xfrm>
            <a:off x="749808" y="2496312"/>
            <a:ext cx="3127248" cy="457200"/>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宇树发行市盈率</a:t>
            </a:r>
          </a:p>
          <a:p>
            <a:pPr algn="l"/>
            <a:r>
              <a:rPr sz="950" b="0" i="0">
                <a:solidFill>
                  <a:srgbClr val="696157"/>
                </a:solidFill>
                <a:latin typeface="PingFang SC"/>
                <a:ea typeface="PingFang SC"/>
              </a:rPr>
              <a:t>对应2025归母2.78亿</a:t>
            </a:r>
          </a:p>
        </p:txBody>
      </p:sp>
      <p:sp>
        <p:nvSpPr>
          <p:cNvPr id="11" name="Rectangle 10"/>
          <p:cNvSpPr/>
          <p:nvPr/>
        </p:nvSpPr>
        <p:spPr>
          <a:xfrm>
            <a:off x="4334256" y="1600200"/>
            <a:ext cx="3529584" cy="146304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334256" y="1600200"/>
            <a:ext cx="3529584" cy="8229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35424" y="1856232"/>
            <a:ext cx="3127248" cy="640080"/>
          </a:xfrm>
          <a:prstGeom prst="rect">
            <a:avLst/>
          </a:prstGeom>
          <a:noFill/>
        </p:spPr>
        <p:txBody>
          <a:bodyPr wrap="square" anchor="t" lIns="0" rIns="0" tIns="0" bIns="0">
            <a:spAutoFit/>
          </a:bodyPr>
          <a:lstStyle/>
          <a:p>
            <a:pPr algn="l"/>
            <a:r>
              <a:rPr sz="2600" b="1" i="0">
                <a:solidFill>
                  <a:srgbClr val="0F2044"/>
                </a:solidFill>
                <a:latin typeface="PingFang SC"/>
                <a:ea typeface="PingFang SC"/>
              </a:rPr>
              <a:t>个位数</a:t>
            </a:r>
          </a:p>
        </p:txBody>
      </p:sp>
      <p:sp>
        <p:nvSpPr>
          <p:cNvPr id="14" name="TextBox 13"/>
          <p:cNvSpPr txBox="1"/>
          <p:nvPr/>
        </p:nvSpPr>
        <p:spPr>
          <a:xfrm>
            <a:off x="4535424" y="2496312"/>
            <a:ext cx="3127248" cy="457200"/>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成熟整车股PE</a:t>
            </a:r>
          </a:p>
          <a:p>
            <a:pPr algn="l"/>
            <a:r>
              <a:rPr sz="950" b="0" i="0">
                <a:solidFill>
                  <a:srgbClr val="696157"/>
                </a:solidFill>
                <a:latin typeface="PingFang SC"/>
                <a:ea typeface="PingFang SC"/>
              </a:rPr>
              <a:t>丰田/大众等传统车企</a:t>
            </a:r>
          </a:p>
        </p:txBody>
      </p:sp>
      <p:sp>
        <p:nvSpPr>
          <p:cNvPr id="15" name="Rectangle 14"/>
          <p:cNvSpPr/>
          <p:nvPr/>
        </p:nvSpPr>
        <p:spPr>
          <a:xfrm>
            <a:off x="8119872" y="1600200"/>
            <a:ext cx="3529584" cy="146304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119872" y="1600200"/>
            <a:ext cx="3529584" cy="82296"/>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21040" y="1856232"/>
            <a:ext cx="3127248" cy="640080"/>
          </a:xfrm>
          <a:prstGeom prst="rect">
            <a:avLst/>
          </a:prstGeom>
          <a:noFill/>
        </p:spPr>
        <p:txBody>
          <a:bodyPr wrap="square" anchor="t" lIns="0" rIns="0" tIns="0" bIns="0">
            <a:spAutoFit/>
          </a:bodyPr>
          <a:lstStyle/>
          <a:p>
            <a:pPr algn="l"/>
            <a:r>
              <a:rPr sz="2200" b="1" i="0">
                <a:solidFill>
                  <a:srgbClr val="C8A55A"/>
                </a:solidFill>
                <a:latin typeface="PingFang SC"/>
                <a:ea typeface="PingFang SC"/>
              </a:rPr>
              <a:t>390亿美元</a:t>
            </a:r>
          </a:p>
        </p:txBody>
      </p:sp>
      <p:sp>
        <p:nvSpPr>
          <p:cNvPr id="18" name="TextBox 17"/>
          <p:cNvSpPr txBox="1"/>
          <p:nvPr/>
        </p:nvSpPr>
        <p:spPr>
          <a:xfrm>
            <a:off x="8321040" y="2496312"/>
            <a:ext cx="3127248" cy="457200"/>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Figure 估值</a:t>
            </a:r>
          </a:p>
          <a:p>
            <a:pPr algn="l"/>
            <a:r>
              <a:rPr sz="950" b="0" i="0">
                <a:solidFill>
                  <a:srgbClr val="696157"/>
                </a:solidFill>
                <a:latin typeface="PingFang SC"/>
                <a:ea typeface="PingFang SC"/>
              </a:rPr>
              <a:t>出货仅约150台[S4]</a:t>
            </a:r>
          </a:p>
        </p:txBody>
      </p:sp>
      <p:sp>
        <p:nvSpPr>
          <p:cNvPr id="19" name="Rectangle 18"/>
          <p:cNvSpPr/>
          <p:nvPr/>
        </p:nvSpPr>
        <p:spPr>
          <a:xfrm>
            <a:off x="548640" y="3246120"/>
            <a:ext cx="11091672" cy="269748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48640" y="3246120"/>
            <a:ext cx="82296" cy="2697480"/>
          </a:xfrm>
          <a:prstGeom prst="rect">
            <a:avLst/>
          </a:prstGeom>
          <a:solidFill>
            <a:srgbClr val="A6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04672" y="3410712"/>
            <a:ext cx="10634472"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这组反差说明什么【推断】</a:t>
            </a:r>
          </a:p>
        </p:txBody>
      </p:sp>
      <p:sp>
        <p:nvSpPr>
          <p:cNvPr id="22" name="TextBox 21"/>
          <p:cNvSpPr txBox="1"/>
          <p:nvPr/>
        </p:nvSpPr>
        <p:spPr>
          <a:xfrm>
            <a:off x="804672" y="3849624"/>
            <a:ext cx="10634472" cy="1965960"/>
          </a:xfrm>
          <a:prstGeom prst="rect">
            <a:avLst/>
          </a:prstGeom>
          <a:noFill/>
        </p:spPr>
        <p:txBody>
          <a:bodyPr wrap="square" lIns="0" rIns="0" tIns="0" bIns="0">
            <a:spAutoFit/>
          </a:bodyPr>
          <a:lstStyle/>
          <a:p>
            <a:pPr>
              <a:lnSpc>
                <a:spcPct val="104000"/>
              </a:lnSpc>
              <a:spcAft>
                <a:spcPts val="900"/>
              </a:spcAft>
            </a:pPr>
            <a:r>
              <a:rPr sz="1250" b="1">
                <a:solidFill>
                  <a:srgbClr val="A6332A"/>
                </a:solidFill>
                <a:latin typeface="PingFang SC"/>
              </a:rPr>
              <a:t>▸ </a:t>
            </a:r>
            <a:r>
              <a:rPr sz="1250" b="1">
                <a:solidFill>
                  <a:srgbClr val="0F2044"/>
                </a:solidFill>
                <a:latin typeface="PingFang SC"/>
              </a:rPr>
              <a:t>汽车给的是「现金流估值」，机器人给的是「期权估值」：</a:t>
            </a:r>
            <a:r>
              <a:rPr sz="1250">
                <a:solidFill>
                  <a:srgbClr val="1C2028"/>
                </a:solidFill>
                <a:latin typeface="PingFang SC"/>
              </a:rPr>
              <a:t>市场为机器人的终局空间付费，而非当期利润——宇树 219 倍 PE、Figure 近乎零收入却 390 亿美元。</a:t>
            </a:r>
          </a:p>
          <a:p>
            <a:pPr>
              <a:lnSpc>
                <a:spcPct val="104000"/>
              </a:lnSpc>
              <a:spcAft>
                <a:spcPts val="900"/>
              </a:spcAft>
            </a:pPr>
            <a:r>
              <a:rPr sz="1250" b="1">
                <a:solidFill>
                  <a:srgbClr val="A6332A"/>
                </a:solidFill>
                <a:latin typeface="PingFang SC"/>
              </a:rPr>
              <a:t>▸ </a:t>
            </a:r>
            <a:r>
              <a:rPr sz="1250" b="1">
                <a:solidFill>
                  <a:srgbClr val="0F2044"/>
                </a:solidFill>
                <a:latin typeface="PingFang SC"/>
              </a:rPr>
              <a:t>宇树的稀缺性在于「真赚钱」：</a:t>
            </a:r>
            <a:r>
              <a:rPr sz="1250">
                <a:solidFill>
                  <a:srgbClr val="1C2028"/>
                </a:solidFill>
                <a:latin typeface="PingFang SC"/>
              </a:rPr>
              <a:t>扣非 5.91 亿、经营现金净流入超 6.7 亿[S2][S5]，让它在一片亏损的具身智能公司里成为极少数可被利润表核验的标的。</a:t>
            </a:r>
          </a:p>
          <a:p>
            <a:pPr>
              <a:lnSpc>
                <a:spcPct val="104000"/>
              </a:lnSpc>
              <a:spcAft>
                <a:spcPts val="900"/>
              </a:spcAft>
            </a:pPr>
            <a:r>
              <a:rPr sz="1250" b="1">
                <a:solidFill>
                  <a:srgbClr val="A6332A"/>
                </a:solidFill>
                <a:latin typeface="PingFang SC"/>
              </a:rPr>
              <a:t>▸ </a:t>
            </a:r>
            <a:r>
              <a:rPr sz="1250" b="1">
                <a:solidFill>
                  <a:srgbClr val="0F2044"/>
                </a:solidFill>
                <a:latin typeface="PingFang SC"/>
              </a:rPr>
              <a:t>风险：</a:t>
            </a:r>
            <a:r>
              <a:rPr sz="1250">
                <a:solidFill>
                  <a:srgbClr val="1C2028"/>
                </a:solidFill>
                <a:latin typeface="PingFang SC"/>
              </a:rPr>
              <a:t>一旦 2026 扣非同比转负的趋势延续（Q1 已 -52.6%[S2]），高估值与基本面之间的张力会迅速放大。</a:t>
            </a:r>
          </a:p>
        </p:txBody>
      </p:sp>
      <p:sp>
        <p:nvSpPr>
          <p:cNvPr id="23" name="TextBox 22"/>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估值/财务[S1][S2][S3][S4][S5]；整车PE为公开市场常识·约；结论为推断</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WHERE WE ARE</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把两把尺子叠起来：机器人现在≈汽车哪一年？</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15</a:t>
            </a:r>
          </a:p>
        </p:txBody>
      </p:sp>
      <p:sp>
        <p:nvSpPr>
          <p:cNvPr id="7" name="Rectangle 6"/>
          <p:cNvSpPr/>
          <p:nvPr/>
        </p:nvSpPr>
        <p:spPr>
          <a:xfrm>
            <a:off x="731520" y="2057400"/>
            <a:ext cx="10725912" cy="27432"/>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1372362" y="1975104"/>
            <a:ext cx="201168" cy="201168"/>
          </a:xfrm>
          <a:prstGeom prst="ellipse">
            <a:avLst/>
          </a:prstGeom>
          <a:solidFill>
            <a:srgbClr val="B9B0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1581912"/>
            <a:ext cx="1848612" cy="310896"/>
          </a:xfrm>
          <a:prstGeom prst="rect">
            <a:avLst/>
          </a:prstGeom>
          <a:noFill/>
        </p:spPr>
        <p:txBody>
          <a:bodyPr wrap="square" anchor="t" lIns="0" rIns="0" tIns="0" bIns="0">
            <a:spAutoFit/>
          </a:bodyPr>
          <a:lstStyle/>
          <a:p>
            <a:pPr algn="ctr"/>
            <a:r>
              <a:rPr sz="1300" b="1" i="0">
                <a:solidFill>
                  <a:srgbClr val="696157"/>
                </a:solidFill>
                <a:latin typeface="PingFang SC"/>
                <a:ea typeface="PingFang SC"/>
              </a:rPr>
              <a:t>汽车2010</a:t>
            </a:r>
          </a:p>
        </p:txBody>
      </p:sp>
      <p:sp>
        <p:nvSpPr>
          <p:cNvPr id="10" name="Rectangle 9"/>
          <p:cNvSpPr/>
          <p:nvPr/>
        </p:nvSpPr>
        <p:spPr>
          <a:xfrm>
            <a:off x="658368" y="2368296"/>
            <a:ext cx="1629156" cy="3154679"/>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04672"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萌芽</a:t>
            </a:r>
          </a:p>
        </p:txBody>
      </p:sp>
      <p:sp>
        <p:nvSpPr>
          <p:cNvPr id="12" name="TextBox 11"/>
          <p:cNvSpPr txBox="1"/>
          <p:nvPr/>
        </p:nvSpPr>
        <p:spPr>
          <a:xfrm>
            <a:off x="804672"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补贴驱动</a:t>
            </a:r>
          </a:p>
          <a:p>
            <a:pPr>
              <a:lnSpc>
                <a:spcPct val="104000"/>
              </a:lnSpc>
              <a:spcAft>
                <a:spcPts val="300"/>
              </a:spcAft>
            </a:pPr>
            <a:r>
              <a:rPr sz="950" b="1">
                <a:solidFill>
                  <a:srgbClr val="C8A55A"/>
                </a:solidFill>
                <a:latin typeface="PingFang SC"/>
              </a:rPr>
              <a:t>▸ </a:t>
            </a:r>
            <a:r>
              <a:rPr sz="950">
                <a:solidFill>
                  <a:srgbClr val="1C2028"/>
                </a:solidFill>
                <a:latin typeface="PingFang SC"/>
              </a:rPr>
              <a:t>体验未越线</a:t>
            </a:r>
          </a:p>
        </p:txBody>
      </p:sp>
      <p:sp>
        <p:nvSpPr>
          <p:cNvPr id="13" name="Oval 12"/>
          <p:cNvSpPr/>
          <p:nvPr/>
        </p:nvSpPr>
        <p:spPr>
          <a:xfrm>
            <a:off x="3220974" y="1975104"/>
            <a:ext cx="201168" cy="201168"/>
          </a:xfrm>
          <a:prstGeom prst="ellipse">
            <a:avLst/>
          </a:prstGeom>
          <a:solidFill>
            <a:srgbClr val="B9B0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397252" y="1581912"/>
            <a:ext cx="1848612" cy="310896"/>
          </a:xfrm>
          <a:prstGeom prst="rect">
            <a:avLst/>
          </a:prstGeom>
          <a:noFill/>
        </p:spPr>
        <p:txBody>
          <a:bodyPr wrap="square" anchor="t" lIns="0" rIns="0" tIns="0" bIns="0">
            <a:spAutoFit/>
          </a:bodyPr>
          <a:lstStyle/>
          <a:p>
            <a:pPr algn="ctr"/>
            <a:r>
              <a:rPr sz="1300" b="1" i="0">
                <a:solidFill>
                  <a:srgbClr val="696157"/>
                </a:solidFill>
                <a:latin typeface="PingFang SC"/>
                <a:ea typeface="PingFang SC"/>
              </a:rPr>
              <a:t>汽车2015</a:t>
            </a:r>
          </a:p>
        </p:txBody>
      </p:sp>
      <p:sp>
        <p:nvSpPr>
          <p:cNvPr id="15" name="Rectangle 14"/>
          <p:cNvSpPr/>
          <p:nvPr/>
        </p:nvSpPr>
        <p:spPr>
          <a:xfrm>
            <a:off x="2506980" y="2368296"/>
            <a:ext cx="1629156" cy="3154679"/>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2653284"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拐点前</a:t>
            </a:r>
          </a:p>
        </p:txBody>
      </p:sp>
      <p:sp>
        <p:nvSpPr>
          <p:cNvPr id="17" name="TextBox 16"/>
          <p:cNvSpPr txBox="1"/>
          <p:nvPr/>
        </p:nvSpPr>
        <p:spPr>
          <a:xfrm>
            <a:off x="2653284"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成本下探</a:t>
            </a:r>
          </a:p>
          <a:p>
            <a:pPr>
              <a:lnSpc>
                <a:spcPct val="104000"/>
              </a:lnSpc>
              <a:spcAft>
                <a:spcPts val="300"/>
              </a:spcAft>
            </a:pPr>
            <a:r>
              <a:rPr sz="950" b="1">
                <a:solidFill>
                  <a:srgbClr val="C8A55A"/>
                </a:solidFill>
                <a:latin typeface="PingFang SC"/>
              </a:rPr>
              <a:t>▸ </a:t>
            </a:r>
            <a:r>
              <a:rPr sz="950">
                <a:solidFill>
                  <a:srgbClr val="1C2028"/>
                </a:solidFill>
                <a:latin typeface="PingFang SC"/>
              </a:rPr>
              <a:t>Model S/X</a:t>
            </a:r>
          </a:p>
        </p:txBody>
      </p:sp>
      <p:sp>
        <p:nvSpPr>
          <p:cNvPr id="18" name="Oval 17"/>
          <p:cNvSpPr/>
          <p:nvPr/>
        </p:nvSpPr>
        <p:spPr>
          <a:xfrm>
            <a:off x="5069586" y="1975104"/>
            <a:ext cx="201168" cy="201168"/>
          </a:xfrm>
          <a:prstGeom prst="ellipse">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245864" y="1581912"/>
            <a:ext cx="1848612" cy="310896"/>
          </a:xfrm>
          <a:prstGeom prst="rect">
            <a:avLst/>
          </a:prstGeom>
          <a:noFill/>
        </p:spPr>
        <p:txBody>
          <a:bodyPr wrap="square" anchor="t" lIns="0" rIns="0" tIns="0" bIns="0">
            <a:spAutoFit/>
          </a:bodyPr>
          <a:lstStyle/>
          <a:p>
            <a:pPr algn="ctr"/>
            <a:r>
              <a:rPr sz="1300" b="1" i="0">
                <a:solidFill>
                  <a:srgbClr val="0F2044"/>
                </a:solidFill>
                <a:latin typeface="PingFang SC"/>
                <a:ea typeface="PingFang SC"/>
              </a:rPr>
              <a:t>机器人现在</a:t>
            </a:r>
          </a:p>
        </p:txBody>
      </p:sp>
      <p:sp>
        <p:nvSpPr>
          <p:cNvPr id="20" name="Rectangle 19"/>
          <p:cNvSpPr/>
          <p:nvPr/>
        </p:nvSpPr>
        <p:spPr>
          <a:xfrm>
            <a:off x="4355592" y="2368296"/>
            <a:ext cx="1629156" cy="3154679"/>
          </a:xfrm>
          <a:prstGeom prst="rect">
            <a:avLst/>
          </a:prstGeom>
          <a:solidFill>
            <a:srgbClr val="ECE4D2"/>
          </a:solidFill>
          <a:ln w="12700">
            <a:solidFill>
              <a:srgbClr val="C8A55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01896"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≈此处</a:t>
            </a:r>
          </a:p>
        </p:txBody>
      </p:sp>
      <p:sp>
        <p:nvSpPr>
          <p:cNvPr id="22" name="TextBox 21"/>
          <p:cNvSpPr txBox="1"/>
          <p:nvPr/>
        </p:nvSpPr>
        <p:spPr>
          <a:xfrm>
            <a:off x="4501896"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万台级出货</a:t>
            </a:r>
          </a:p>
          <a:p>
            <a:pPr>
              <a:lnSpc>
                <a:spcPct val="104000"/>
              </a:lnSpc>
              <a:spcAft>
                <a:spcPts val="300"/>
              </a:spcAft>
            </a:pPr>
            <a:r>
              <a:rPr sz="950" b="1">
                <a:solidFill>
                  <a:srgbClr val="C8A55A"/>
                </a:solidFill>
                <a:latin typeface="PingFang SC"/>
              </a:rPr>
              <a:t>▸ </a:t>
            </a:r>
            <a:r>
              <a:rPr sz="950">
                <a:solidFill>
                  <a:srgbClr val="1C2028"/>
                </a:solidFill>
                <a:latin typeface="PingFang SC"/>
              </a:rPr>
              <a:t>宇树率先盈利</a:t>
            </a:r>
          </a:p>
        </p:txBody>
      </p:sp>
      <p:sp>
        <p:nvSpPr>
          <p:cNvPr id="23" name="Oval 22"/>
          <p:cNvSpPr/>
          <p:nvPr/>
        </p:nvSpPr>
        <p:spPr>
          <a:xfrm>
            <a:off x="6918198" y="1975104"/>
            <a:ext cx="201168" cy="201168"/>
          </a:xfrm>
          <a:prstGeom prst="ellipse">
            <a:avLst/>
          </a:prstGeom>
          <a:solidFill>
            <a:srgbClr val="B9B0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094476" y="1581912"/>
            <a:ext cx="1848612" cy="310896"/>
          </a:xfrm>
          <a:prstGeom prst="rect">
            <a:avLst/>
          </a:prstGeom>
          <a:noFill/>
        </p:spPr>
        <p:txBody>
          <a:bodyPr wrap="square" anchor="t" lIns="0" rIns="0" tIns="0" bIns="0">
            <a:spAutoFit/>
          </a:bodyPr>
          <a:lstStyle/>
          <a:p>
            <a:pPr algn="ctr"/>
            <a:r>
              <a:rPr sz="1300" b="1" i="0">
                <a:solidFill>
                  <a:srgbClr val="696157"/>
                </a:solidFill>
                <a:latin typeface="PingFang SC"/>
                <a:ea typeface="PingFang SC"/>
              </a:rPr>
              <a:t>汽车2020</a:t>
            </a:r>
          </a:p>
        </p:txBody>
      </p:sp>
      <p:sp>
        <p:nvSpPr>
          <p:cNvPr id="25" name="Rectangle 24"/>
          <p:cNvSpPr/>
          <p:nvPr/>
        </p:nvSpPr>
        <p:spPr>
          <a:xfrm>
            <a:off x="6204204" y="2368296"/>
            <a:ext cx="1629156" cy="3154679"/>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350508"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起飞</a:t>
            </a:r>
          </a:p>
        </p:txBody>
      </p:sp>
      <p:sp>
        <p:nvSpPr>
          <p:cNvPr id="27" name="TextBox 26"/>
          <p:cNvSpPr txBox="1"/>
          <p:nvPr/>
        </p:nvSpPr>
        <p:spPr>
          <a:xfrm>
            <a:off x="6350508"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渗透率破10%</a:t>
            </a:r>
          </a:p>
          <a:p>
            <a:pPr>
              <a:lnSpc>
                <a:spcPct val="104000"/>
              </a:lnSpc>
              <a:spcAft>
                <a:spcPts val="300"/>
              </a:spcAft>
            </a:pPr>
            <a:r>
              <a:rPr sz="950" b="1">
                <a:solidFill>
                  <a:srgbClr val="C8A55A"/>
                </a:solidFill>
                <a:latin typeface="PingFang SC"/>
              </a:rPr>
              <a:t>▸ </a:t>
            </a:r>
            <a:r>
              <a:rPr sz="950">
                <a:solidFill>
                  <a:srgbClr val="1C2028"/>
                </a:solidFill>
                <a:latin typeface="PingFang SC"/>
              </a:rPr>
              <a:t>爆款车型</a:t>
            </a:r>
          </a:p>
        </p:txBody>
      </p:sp>
      <p:sp>
        <p:nvSpPr>
          <p:cNvPr id="28" name="Oval 27"/>
          <p:cNvSpPr/>
          <p:nvPr/>
        </p:nvSpPr>
        <p:spPr>
          <a:xfrm>
            <a:off x="8766810" y="1975104"/>
            <a:ext cx="201168" cy="201168"/>
          </a:xfrm>
          <a:prstGeom prst="ellipse">
            <a:avLst/>
          </a:prstGeom>
          <a:solidFill>
            <a:srgbClr val="B9B0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943088" y="1581912"/>
            <a:ext cx="1848612" cy="310896"/>
          </a:xfrm>
          <a:prstGeom prst="rect">
            <a:avLst/>
          </a:prstGeom>
          <a:noFill/>
        </p:spPr>
        <p:txBody>
          <a:bodyPr wrap="square" anchor="t" lIns="0" rIns="0" tIns="0" bIns="0">
            <a:spAutoFit/>
          </a:bodyPr>
          <a:lstStyle/>
          <a:p>
            <a:pPr algn="ctr"/>
            <a:r>
              <a:rPr sz="1300" b="1" i="0">
                <a:solidFill>
                  <a:srgbClr val="696157"/>
                </a:solidFill>
                <a:latin typeface="PingFang SC"/>
                <a:ea typeface="PingFang SC"/>
              </a:rPr>
              <a:t>汽车2025</a:t>
            </a:r>
          </a:p>
        </p:txBody>
      </p:sp>
      <p:sp>
        <p:nvSpPr>
          <p:cNvPr id="30" name="Rectangle 29"/>
          <p:cNvSpPr/>
          <p:nvPr/>
        </p:nvSpPr>
        <p:spPr>
          <a:xfrm>
            <a:off x="8052816" y="2368296"/>
            <a:ext cx="1629156" cy="3154679"/>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199120"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主导</a:t>
            </a:r>
          </a:p>
        </p:txBody>
      </p:sp>
      <p:sp>
        <p:nvSpPr>
          <p:cNvPr id="32" name="TextBox 31"/>
          <p:cNvSpPr txBox="1"/>
          <p:nvPr/>
        </p:nvSpPr>
        <p:spPr>
          <a:xfrm>
            <a:off x="8199120"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渗透率51.6%</a:t>
            </a:r>
          </a:p>
          <a:p>
            <a:pPr>
              <a:lnSpc>
                <a:spcPct val="104000"/>
              </a:lnSpc>
              <a:spcAft>
                <a:spcPts val="300"/>
              </a:spcAft>
            </a:pPr>
            <a:r>
              <a:rPr sz="950" b="1">
                <a:solidFill>
                  <a:srgbClr val="C8A55A"/>
                </a:solidFill>
                <a:latin typeface="PingFang SC"/>
              </a:rPr>
              <a:t>▸ </a:t>
            </a:r>
            <a:r>
              <a:rPr sz="950">
                <a:solidFill>
                  <a:srgbClr val="1C2028"/>
                </a:solidFill>
                <a:latin typeface="PingFang SC"/>
              </a:rPr>
              <a:t>油电反转</a:t>
            </a:r>
          </a:p>
        </p:txBody>
      </p:sp>
      <p:sp>
        <p:nvSpPr>
          <p:cNvPr id="33" name="Oval 32"/>
          <p:cNvSpPr/>
          <p:nvPr/>
        </p:nvSpPr>
        <p:spPr>
          <a:xfrm>
            <a:off x="10615422" y="1975104"/>
            <a:ext cx="201168" cy="201168"/>
          </a:xfrm>
          <a:prstGeom prst="ellipse">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791700" y="1581912"/>
            <a:ext cx="1848612" cy="310896"/>
          </a:xfrm>
          <a:prstGeom prst="rect">
            <a:avLst/>
          </a:prstGeom>
          <a:noFill/>
        </p:spPr>
        <p:txBody>
          <a:bodyPr wrap="square" anchor="t" lIns="0" rIns="0" tIns="0" bIns="0">
            <a:spAutoFit/>
          </a:bodyPr>
          <a:lstStyle/>
          <a:p>
            <a:pPr algn="ctr"/>
            <a:r>
              <a:rPr sz="1300" b="1" i="0">
                <a:solidFill>
                  <a:srgbClr val="0F2044"/>
                </a:solidFill>
                <a:latin typeface="PingFang SC"/>
                <a:ea typeface="PingFang SC"/>
              </a:rPr>
              <a:t>机器人?</a:t>
            </a:r>
          </a:p>
        </p:txBody>
      </p:sp>
      <p:sp>
        <p:nvSpPr>
          <p:cNvPr id="35" name="Rectangle 34"/>
          <p:cNvSpPr/>
          <p:nvPr/>
        </p:nvSpPr>
        <p:spPr>
          <a:xfrm>
            <a:off x="9901428" y="2368296"/>
            <a:ext cx="1629156" cy="3154679"/>
          </a:xfrm>
          <a:prstGeom prst="rect">
            <a:avLst/>
          </a:prstGeom>
          <a:solidFill>
            <a:srgbClr val="ECE4D2"/>
          </a:solidFill>
          <a:ln w="12700">
            <a:solidFill>
              <a:srgbClr val="C8A55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10047732" y="2496312"/>
            <a:ext cx="1391412" cy="310896"/>
          </a:xfrm>
          <a:prstGeom prst="rect">
            <a:avLst/>
          </a:prstGeom>
          <a:noFill/>
        </p:spPr>
        <p:txBody>
          <a:bodyPr wrap="square" anchor="t" lIns="0" rIns="0" tIns="0" bIns="0">
            <a:spAutoFit/>
          </a:bodyPr>
          <a:lstStyle/>
          <a:p>
            <a:pPr algn="ctr"/>
            <a:r>
              <a:rPr sz="1250" b="1" i="0">
                <a:solidFill>
                  <a:srgbClr val="0F2044"/>
                </a:solidFill>
                <a:latin typeface="PingFang SC"/>
                <a:ea typeface="PingFang SC"/>
              </a:rPr>
              <a:t>待验证</a:t>
            </a:r>
          </a:p>
        </p:txBody>
      </p:sp>
      <p:sp>
        <p:nvSpPr>
          <p:cNvPr id="37" name="TextBox 36"/>
          <p:cNvSpPr txBox="1"/>
          <p:nvPr/>
        </p:nvSpPr>
        <p:spPr>
          <a:xfrm>
            <a:off x="10047732" y="2880360"/>
            <a:ext cx="1391412" cy="2606039"/>
          </a:xfrm>
          <a:prstGeom prst="rect">
            <a:avLst/>
          </a:prstGeom>
          <a:noFill/>
        </p:spPr>
        <p:txBody>
          <a:bodyPr wrap="square" lIns="0" rIns="0" tIns="0" bIns="0">
            <a:spAutoFit/>
          </a:bodyPr>
          <a:lstStyle/>
          <a:p>
            <a:pPr>
              <a:lnSpc>
                <a:spcPct val="104000"/>
              </a:lnSpc>
              <a:spcAft>
                <a:spcPts val="300"/>
              </a:spcAft>
            </a:pPr>
            <a:r>
              <a:rPr sz="950" b="1">
                <a:solidFill>
                  <a:srgbClr val="C8A55A"/>
                </a:solidFill>
                <a:latin typeface="PingFang SC"/>
              </a:rPr>
              <a:t>▸ </a:t>
            </a:r>
            <a:r>
              <a:rPr sz="950">
                <a:solidFill>
                  <a:srgbClr val="1C2028"/>
                </a:solidFill>
                <a:latin typeface="PingFang SC"/>
              </a:rPr>
              <a:t>取决于成本</a:t>
            </a:r>
          </a:p>
          <a:p>
            <a:pPr>
              <a:lnSpc>
                <a:spcPct val="104000"/>
              </a:lnSpc>
              <a:spcAft>
                <a:spcPts val="300"/>
              </a:spcAft>
            </a:pPr>
            <a:r>
              <a:rPr sz="950" b="1">
                <a:solidFill>
                  <a:srgbClr val="C8A55A"/>
                </a:solidFill>
                <a:latin typeface="PingFang SC"/>
              </a:rPr>
              <a:t>▸ </a:t>
            </a:r>
            <a:r>
              <a:rPr sz="950">
                <a:solidFill>
                  <a:srgbClr val="1C2028"/>
                </a:solidFill>
                <a:latin typeface="PingFang SC"/>
              </a:rPr>
              <a:t>与具身大模型</a:t>
            </a:r>
          </a:p>
        </p:txBody>
      </p:sp>
      <p:sp>
        <p:nvSpPr>
          <p:cNvPr id="38" name="TextBox 37"/>
          <p:cNvSpPr txBox="1"/>
          <p:nvPr/>
        </p:nvSpPr>
        <p:spPr>
          <a:xfrm>
            <a:off x="548640" y="5806440"/>
            <a:ext cx="11091672" cy="502920"/>
          </a:xfrm>
          <a:prstGeom prst="rect">
            <a:avLst/>
          </a:prstGeom>
          <a:noFill/>
        </p:spPr>
        <p:txBody>
          <a:bodyPr wrap="square" anchor="t" lIns="0" rIns="0" tIns="0" bIns="0">
            <a:spAutoFit/>
          </a:bodyPr>
          <a:lstStyle/>
          <a:p>
            <a:pPr algn="l">
              <a:lnSpc>
                <a:spcPct val="115000"/>
              </a:lnSpc>
            </a:pPr>
            <a:r>
              <a:rPr sz="1250" b="1" i="0">
                <a:solidFill>
                  <a:srgbClr val="0F2044"/>
                </a:solidFill>
                <a:latin typeface="PingFang SC"/>
                <a:ea typeface="PingFang SC"/>
              </a:rPr>
              <a:t>判断  </a:t>
            </a:r>
            <a:r>
              <a:rPr sz="1250" b="0" i="0">
                <a:solidFill>
                  <a:srgbClr val="1C2028"/>
                </a:solidFill>
                <a:latin typeface="PingFang SC"/>
                <a:ea typeface="PingFang SC"/>
              </a:rPr>
              <a:t>按渗透率与成本两把尺子，人形机器人今天大致站在新能源汽车 2015 年前后——技术跑通、成本下探、资本狂热，但离大众市场拐点还差「通用大脑」这一块拼图。</a:t>
            </a:r>
          </a:p>
        </p:txBody>
      </p:sp>
      <p:sp>
        <p:nvSpPr>
          <p:cNvPr id="39" name="TextBox 38"/>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阶段映射为本报告类比推断，非精确对齐；汽车年份为公开数据</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834640"/>
            <a:ext cx="12191695"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1965960"/>
            <a:ext cx="12191695" cy="914400"/>
          </a:xfrm>
          <a:prstGeom prst="rect">
            <a:avLst/>
          </a:prstGeom>
          <a:noFill/>
        </p:spPr>
        <p:txBody>
          <a:bodyPr wrap="square" anchor="t" lIns="0" rIns="0" tIns="0" bIns="0">
            <a:spAutoFit/>
          </a:bodyPr>
          <a:lstStyle/>
          <a:p>
            <a:pPr algn="ctr"/>
            <a:r>
              <a:rPr sz="3000" b="1" i="0">
                <a:solidFill>
                  <a:srgbClr val="FFFFFF"/>
                </a:solidFill>
                <a:latin typeface="PingFang SC"/>
                <a:ea typeface="PingFang SC"/>
              </a:rPr>
              <a:t>类比是用来定位的，不是用来预言的</a:t>
            </a:r>
          </a:p>
        </p:txBody>
      </p:sp>
      <p:sp>
        <p:nvSpPr>
          <p:cNvPr id="5" name="TextBox 4"/>
          <p:cNvSpPr txBox="1"/>
          <p:nvPr/>
        </p:nvSpPr>
        <p:spPr>
          <a:xfrm>
            <a:off x="0" y="3154680"/>
            <a:ext cx="12191695" cy="1371600"/>
          </a:xfrm>
          <a:prstGeom prst="rect">
            <a:avLst/>
          </a:prstGeom>
          <a:noFill/>
        </p:spPr>
        <p:txBody>
          <a:bodyPr wrap="square" anchor="t" lIns="0" rIns="0" tIns="0" bIns="0">
            <a:spAutoFit/>
          </a:bodyPr>
          <a:lstStyle/>
          <a:p>
            <a:pPr algn="ctr">
              <a:spcAft>
                <a:spcPts val="400"/>
              </a:spcAft>
            </a:pPr>
            <a:r>
              <a:rPr sz="1450" b="0" i="0">
                <a:solidFill>
                  <a:srgbClr val="E3CE9C"/>
                </a:solidFill>
                <a:latin typeface="PingFang SC"/>
                <a:ea typeface="PingFang SC"/>
              </a:rPr>
              <a:t>汽车产业给了机器人一副现成的坐标系：结构、降本、格局、渗透率。</a:t>
            </a:r>
          </a:p>
          <a:p>
            <a:pPr algn="ctr">
              <a:spcAft>
                <a:spcPts val="1000"/>
              </a:spcAft>
            </a:pPr>
            <a:r>
              <a:rPr sz="1450" b="0" i="0">
                <a:solidFill>
                  <a:srgbClr val="E3CE9C"/>
                </a:solidFill>
                <a:latin typeface="PingFang SC"/>
                <a:ea typeface="PingFang SC"/>
              </a:rPr>
              <a:t>宇树招股书的意义，是第一次让这幅坐标系里有了一个「能赚钱」的锚点。</a:t>
            </a:r>
          </a:p>
          <a:p>
            <a:pPr algn="ctr"/>
            <a:r>
              <a:rPr sz="1200" b="0" i="0">
                <a:solidFill>
                  <a:srgbClr val="EAE6DC"/>
                </a:solidFill>
                <a:latin typeface="PingFang SC"/>
                <a:ea typeface="PingFang SC"/>
              </a:rPr>
              <a:t>——  可类比 · 有边界 · 待验证  ——</a:t>
            </a:r>
          </a:p>
        </p:txBody>
      </p:sp>
      <p:sp>
        <p:nvSpPr>
          <p:cNvPr id="6" name="TextBox 5"/>
          <p:cNvSpPr txBox="1"/>
          <p:nvPr/>
        </p:nvSpPr>
        <p:spPr>
          <a:xfrm>
            <a:off x="0" y="6126480"/>
            <a:ext cx="12191695" cy="365760"/>
          </a:xfrm>
          <a:prstGeom prst="rect">
            <a:avLst/>
          </a:prstGeom>
          <a:noFill/>
        </p:spPr>
        <p:txBody>
          <a:bodyPr wrap="square" anchor="t" lIns="0" rIns="0" tIns="0" bIns="0">
            <a:spAutoFit/>
          </a:bodyPr>
          <a:lstStyle/>
          <a:p>
            <a:pPr algn="ctr"/>
            <a:r>
              <a:rPr sz="1050" b="0" i="0">
                <a:solidFill>
                  <a:srgbClr val="696157"/>
                </a:solidFill>
                <a:latin typeface="PingFang SC"/>
                <a:ea typeface="PingFang SC"/>
              </a:rPr>
              <a:t>本报告为公开信息整理与类比分析，不构成任何投资建议。数据截至 2026-08-28。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THE BET</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核心论点：把机器人放回汽车的坐标系里</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02</a:t>
            </a:r>
          </a:p>
        </p:txBody>
      </p:sp>
      <p:sp>
        <p:nvSpPr>
          <p:cNvPr id="7" name="Rectangle 6"/>
          <p:cNvSpPr/>
          <p:nvPr/>
        </p:nvSpPr>
        <p:spPr>
          <a:xfrm>
            <a:off x="548640" y="1481328"/>
            <a:ext cx="11091672" cy="13716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481328"/>
            <a:ext cx="109728" cy="137160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1664208"/>
            <a:ext cx="10424160" cy="1051560"/>
          </a:xfrm>
          <a:prstGeom prst="rect">
            <a:avLst/>
          </a:prstGeom>
          <a:noFill/>
        </p:spPr>
        <p:txBody>
          <a:bodyPr wrap="square" anchor="t" lIns="0" rIns="0" tIns="0" bIns="0">
            <a:spAutoFit/>
          </a:bodyPr>
          <a:lstStyle/>
          <a:p>
            <a:pPr algn="l">
              <a:lnSpc>
                <a:spcPct val="120000"/>
              </a:lnSpc>
            </a:pPr>
            <a:r>
              <a:rPr sz="1600" b="1" i="0">
                <a:solidFill>
                  <a:srgbClr val="FFFFFF"/>
                </a:solidFill>
                <a:latin typeface="PingFang SC"/>
                <a:ea typeface="PingFang SC"/>
              </a:rPr>
              <a:t>人形机器人正站在 2015 年前后新能源汽车的位置——技术刚跑通、成本刚开始下探、政策与资本同时点燃，</a:t>
            </a:r>
          </a:p>
          <a:p>
            <a:pPr algn="l">
              <a:lnSpc>
                <a:spcPct val="120000"/>
              </a:lnSpc>
            </a:pPr>
            <a:r>
              <a:rPr sz="1600" b="1" i="0">
                <a:solidFill>
                  <a:srgbClr val="E3CE9C"/>
                </a:solidFill>
                <a:latin typeface="PingFang SC"/>
                <a:ea typeface="PingFang SC"/>
              </a:rPr>
              <a:t>而宇树的价值，是第一次用一份能赚钱的招股书，证明这条 S 曲线不是讲故事。</a:t>
            </a:r>
          </a:p>
        </p:txBody>
      </p:sp>
      <p:sp>
        <p:nvSpPr>
          <p:cNvPr id="10" name="Rectangle 9"/>
          <p:cNvSpPr/>
          <p:nvPr/>
        </p:nvSpPr>
        <p:spPr>
          <a:xfrm>
            <a:off x="548640" y="3108960"/>
            <a:ext cx="3529584" cy="27432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48640" y="3108960"/>
            <a:ext cx="82296" cy="27432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 y="3273552"/>
            <a:ext cx="3072384"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结构同构</a:t>
            </a:r>
          </a:p>
        </p:txBody>
      </p:sp>
      <p:sp>
        <p:nvSpPr>
          <p:cNvPr id="13" name="TextBox 12"/>
          <p:cNvSpPr txBox="1"/>
          <p:nvPr/>
        </p:nvSpPr>
        <p:spPr>
          <a:xfrm>
            <a:off x="804672" y="3712463"/>
            <a:ext cx="3072384" cy="2011680"/>
          </a:xfrm>
          <a:prstGeom prst="rect">
            <a:avLst/>
          </a:prstGeom>
          <a:noFill/>
        </p:spPr>
        <p:txBody>
          <a:bodyPr wrap="square" lIns="0" rIns="0" tIns="0" bIns="0">
            <a:spAutoFit/>
          </a:bodyPr>
          <a:lstStyle/>
          <a:p>
            <a:pPr>
              <a:lnSpc>
                <a:spcPct val="104000"/>
              </a:lnSpc>
              <a:spcAft>
                <a:spcPts val="400"/>
              </a:spcAft>
            </a:pPr>
            <a:r>
              <a:rPr sz="1250" b="1">
                <a:solidFill>
                  <a:srgbClr val="0F2044"/>
                </a:solidFill>
                <a:latin typeface="PingFang SC"/>
              </a:rPr>
              <a:t>▸ </a:t>
            </a:r>
            <a:r>
              <a:rPr sz="1250" b="1">
                <a:solidFill>
                  <a:srgbClr val="0F2044"/>
                </a:solidFill>
                <a:latin typeface="PingFang SC"/>
              </a:rPr>
              <a:t/>
            </a:r>
            <a:r>
              <a:rPr sz="1250">
                <a:solidFill>
                  <a:srgbClr val="1C2028"/>
                </a:solidFill>
                <a:latin typeface="PingFang SC"/>
              </a:rPr>
              <a:t>整车厂↔本体厂、零部件↔减速器/丝杠/电机、智能驾驶↔具身大脑，产业链角色几乎一一对应。</a:t>
            </a:r>
          </a:p>
        </p:txBody>
      </p:sp>
      <p:sp>
        <p:nvSpPr>
          <p:cNvPr id="14" name="Rectangle 13"/>
          <p:cNvSpPr/>
          <p:nvPr/>
        </p:nvSpPr>
        <p:spPr>
          <a:xfrm>
            <a:off x="4261103" y="3108960"/>
            <a:ext cx="3529584" cy="27432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4261103" y="3108960"/>
            <a:ext cx="82296" cy="274320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517136" y="3273552"/>
            <a:ext cx="3072384"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路径可借</a:t>
            </a:r>
          </a:p>
        </p:txBody>
      </p:sp>
      <p:sp>
        <p:nvSpPr>
          <p:cNvPr id="17" name="TextBox 16"/>
          <p:cNvSpPr txBox="1"/>
          <p:nvPr/>
        </p:nvSpPr>
        <p:spPr>
          <a:xfrm>
            <a:off x="4517136" y="3712463"/>
            <a:ext cx="3072384" cy="2011680"/>
          </a:xfrm>
          <a:prstGeom prst="rect">
            <a:avLst/>
          </a:prstGeom>
          <a:noFill/>
        </p:spPr>
        <p:txBody>
          <a:bodyPr wrap="square" lIns="0" rIns="0" tIns="0" bIns="0">
            <a:spAutoFit/>
          </a:bodyPr>
          <a:lstStyle/>
          <a:p>
            <a:pPr>
              <a:lnSpc>
                <a:spcPct val="104000"/>
              </a:lnSpc>
              <a:spcAft>
                <a:spcPts val="400"/>
              </a:spcAft>
            </a:pPr>
            <a:r>
              <a:rPr sz="1250" b="1">
                <a:solidFill>
                  <a:srgbClr val="C8A55A"/>
                </a:solidFill>
                <a:latin typeface="PingFang SC"/>
              </a:rPr>
              <a:t>▸ </a:t>
            </a:r>
            <a:r>
              <a:rPr sz="1250" b="1">
                <a:solidFill>
                  <a:srgbClr val="0F2044"/>
                </a:solidFill>
                <a:latin typeface="PingFang SC"/>
              </a:rPr>
              <a:t/>
            </a:r>
            <a:r>
              <a:rPr sz="1250">
                <a:solidFill>
                  <a:srgbClr val="1C2028"/>
                </a:solidFill>
                <a:latin typeface="PingFang SC"/>
              </a:rPr>
              <a:t>特斯拉把造车能力迁移到 Optimus；中国把新能源供应链优势复用到机器人降本。</a:t>
            </a:r>
          </a:p>
        </p:txBody>
      </p:sp>
      <p:sp>
        <p:nvSpPr>
          <p:cNvPr id="18" name="Rectangle 17"/>
          <p:cNvSpPr/>
          <p:nvPr/>
        </p:nvSpPr>
        <p:spPr>
          <a:xfrm>
            <a:off x="7973567" y="3108960"/>
            <a:ext cx="3529584" cy="27432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7973567" y="3108960"/>
            <a:ext cx="82296" cy="2743200"/>
          </a:xfrm>
          <a:prstGeom prst="rect">
            <a:avLst/>
          </a:prstGeom>
          <a:solidFill>
            <a:srgbClr val="A6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599" y="3273552"/>
            <a:ext cx="3072384"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阶段可判</a:t>
            </a:r>
          </a:p>
        </p:txBody>
      </p:sp>
      <p:sp>
        <p:nvSpPr>
          <p:cNvPr id="21" name="TextBox 20"/>
          <p:cNvSpPr txBox="1"/>
          <p:nvPr/>
        </p:nvSpPr>
        <p:spPr>
          <a:xfrm>
            <a:off x="8229599" y="3712463"/>
            <a:ext cx="3072384" cy="2011680"/>
          </a:xfrm>
          <a:prstGeom prst="rect">
            <a:avLst/>
          </a:prstGeom>
          <a:noFill/>
        </p:spPr>
        <p:txBody>
          <a:bodyPr wrap="square" lIns="0" rIns="0" tIns="0" bIns="0">
            <a:spAutoFit/>
          </a:bodyPr>
          <a:lstStyle/>
          <a:p>
            <a:pPr>
              <a:lnSpc>
                <a:spcPct val="104000"/>
              </a:lnSpc>
              <a:spcAft>
                <a:spcPts val="400"/>
              </a:spcAft>
            </a:pPr>
            <a:r>
              <a:rPr sz="1250" b="1">
                <a:solidFill>
                  <a:srgbClr val="A6332A"/>
                </a:solidFill>
                <a:latin typeface="PingFang SC"/>
              </a:rPr>
              <a:t>▸ </a:t>
            </a:r>
            <a:r>
              <a:rPr sz="1250" b="1">
                <a:solidFill>
                  <a:srgbClr val="0F2044"/>
                </a:solidFill>
                <a:latin typeface="PingFang SC"/>
              </a:rPr>
              <a:t/>
            </a:r>
            <a:r>
              <a:rPr sz="1250">
                <a:solidFill>
                  <a:srgbClr val="1C2028"/>
                </a:solidFill>
                <a:latin typeface="PingFang SC"/>
              </a:rPr>
              <a:t>用渗透率、成本、格局三把汽车的尺子，能量出机器人现在处在导入期的哪一格。</a:t>
            </a:r>
          </a:p>
        </p:txBody>
      </p:sp>
      <p:sp>
        <p:nvSpPr>
          <p:cNvPr id="22" name="TextBox 21"/>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论点为本报告归纳；支撑数据见后续页与来源标注</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AGENDA</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本报告结构</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03</a:t>
            </a:r>
          </a:p>
        </p:txBody>
      </p:sp>
      <p:sp>
        <p:nvSpPr>
          <p:cNvPr id="7" name="Rectangle 6"/>
          <p:cNvSpPr/>
          <p:nvPr/>
        </p:nvSpPr>
        <p:spPr>
          <a:xfrm>
            <a:off x="548640" y="1371600"/>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371600"/>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1572768"/>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01</a:t>
            </a:r>
          </a:p>
        </p:txBody>
      </p:sp>
      <p:sp>
        <p:nvSpPr>
          <p:cNvPr id="10" name="TextBox 9"/>
          <p:cNvSpPr txBox="1"/>
          <p:nvPr/>
        </p:nvSpPr>
        <p:spPr>
          <a:xfrm>
            <a:off x="1481328" y="1481328"/>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为什么能类比</a:t>
            </a:r>
          </a:p>
        </p:txBody>
      </p:sp>
      <p:sp>
        <p:nvSpPr>
          <p:cNvPr id="11" name="TextBox 10"/>
          <p:cNvSpPr txBox="1"/>
          <p:nvPr/>
        </p:nvSpPr>
        <p:spPr>
          <a:xfrm>
            <a:off x="5394960" y="1591056"/>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技术同源 · 供应链同构 · 数据飞轮同形</a:t>
            </a:r>
          </a:p>
        </p:txBody>
      </p:sp>
      <p:sp>
        <p:nvSpPr>
          <p:cNvPr id="12" name="Rectangle 11"/>
          <p:cNvSpPr/>
          <p:nvPr/>
        </p:nvSpPr>
        <p:spPr>
          <a:xfrm>
            <a:off x="548640" y="2212848"/>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48640" y="2212848"/>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48640" y="2414016"/>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02</a:t>
            </a:r>
          </a:p>
        </p:txBody>
      </p:sp>
      <p:sp>
        <p:nvSpPr>
          <p:cNvPr id="15" name="TextBox 14"/>
          <p:cNvSpPr txBox="1"/>
          <p:nvPr/>
        </p:nvSpPr>
        <p:spPr>
          <a:xfrm>
            <a:off x="1481328" y="2322576"/>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产业链角色映射</a:t>
            </a:r>
          </a:p>
        </p:txBody>
      </p:sp>
      <p:sp>
        <p:nvSpPr>
          <p:cNvPr id="16" name="TextBox 15"/>
          <p:cNvSpPr txBox="1"/>
          <p:nvPr/>
        </p:nvSpPr>
        <p:spPr>
          <a:xfrm>
            <a:off x="5394960" y="2432304"/>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整车/零部件/软件/数据 逐环节对照</a:t>
            </a:r>
          </a:p>
        </p:txBody>
      </p:sp>
      <p:sp>
        <p:nvSpPr>
          <p:cNvPr id="17" name="Rectangle 16"/>
          <p:cNvSpPr/>
          <p:nvPr/>
        </p:nvSpPr>
        <p:spPr>
          <a:xfrm>
            <a:off x="548640" y="3054096"/>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48640" y="3054096"/>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48640" y="3255264"/>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03</a:t>
            </a:r>
          </a:p>
        </p:txBody>
      </p:sp>
      <p:sp>
        <p:nvSpPr>
          <p:cNvPr id="20" name="TextBox 19"/>
          <p:cNvSpPr txBox="1"/>
          <p:nvPr/>
        </p:nvSpPr>
        <p:spPr>
          <a:xfrm>
            <a:off x="1481328" y="3163824"/>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两条迁移路径</a:t>
            </a:r>
          </a:p>
        </p:txBody>
      </p:sp>
      <p:sp>
        <p:nvSpPr>
          <p:cNvPr id="21" name="TextBox 20"/>
          <p:cNvSpPr txBox="1"/>
          <p:nvPr/>
        </p:nvSpPr>
        <p:spPr>
          <a:xfrm>
            <a:off x="5394960" y="3273552"/>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特斯拉样本 + 中国供应链复用</a:t>
            </a:r>
          </a:p>
        </p:txBody>
      </p:sp>
      <p:sp>
        <p:nvSpPr>
          <p:cNvPr id="22" name="Rectangle 21"/>
          <p:cNvSpPr/>
          <p:nvPr/>
        </p:nvSpPr>
        <p:spPr>
          <a:xfrm>
            <a:off x="548640" y="3895344"/>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48640" y="3895344"/>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48640" y="4096511"/>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04</a:t>
            </a:r>
          </a:p>
        </p:txBody>
      </p:sp>
      <p:sp>
        <p:nvSpPr>
          <p:cNvPr id="25" name="TextBox 24"/>
          <p:cNvSpPr txBox="1"/>
          <p:nvPr/>
        </p:nvSpPr>
        <p:spPr>
          <a:xfrm>
            <a:off x="1481328" y="4005072"/>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三把汽车的尺子</a:t>
            </a:r>
          </a:p>
        </p:txBody>
      </p:sp>
      <p:sp>
        <p:nvSpPr>
          <p:cNvPr id="26" name="TextBox 25"/>
          <p:cNvSpPr txBox="1"/>
          <p:nvPr/>
        </p:nvSpPr>
        <p:spPr>
          <a:xfrm>
            <a:off x="5394960" y="4114800"/>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渗透率S曲线 · 成本下降 · 竞争格局</a:t>
            </a:r>
          </a:p>
        </p:txBody>
      </p:sp>
      <p:sp>
        <p:nvSpPr>
          <p:cNvPr id="27" name="Rectangle 26"/>
          <p:cNvSpPr/>
          <p:nvPr/>
        </p:nvSpPr>
        <p:spPr>
          <a:xfrm>
            <a:off x="548640" y="4736592"/>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48640" y="4736592"/>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48640" y="4937759"/>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05</a:t>
            </a:r>
          </a:p>
        </p:txBody>
      </p:sp>
      <p:sp>
        <p:nvSpPr>
          <p:cNvPr id="30" name="TextBox 29"/>
          <p:cNvSpPr txBox="1"/>
          <p:nvPr/>
        </p:nvSpPr>
        <p:spPr>
          <a:xfrm>
            <a:off x="1481328" y="4846320"/>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类比的边界</a:t>
            </a:r>
          </a:p>
        </p:txBody>
      </p:sp>
      <p:sp>
        <p:nvSpPr>
          <p:cNvPr id="31" name="TextBox 30"/>
          <p:cNvSpPr txBox="1"/>
          <p:nvPr/>
        </p:nvSpPr>
        <p:spPr>
          <a:xfrm>
            <a:off x="5394960" y="4956048"/>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机器人≠汽车的四个关键差异 + 估值对照</a:t>
            </a:r>
          </a:p>
        </p:txBody>
      </p:sp>
      <p:sp>
        <p:nvSpPr>
          <p:cNvPr id="32" name="Rectangle 31"/>
          <p:cNvSpPr/>
          <p:nvPr/>
        </p:nvSpPr>
        <p:spPr>
          <a:xfrm>
            <a:off x="548640" y="5577840"/>
            <a:ext cx="11091672" cy="749808"/>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548640" y="5577840"/>
            <a:ext cx="777240" cy="74980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48640" y="5779007"/>
            <a:ext cx="777240" cy="365760"/>
          </a:xfrm>
          <a:prstGeom prst="rect">
            <a:avLst/>
          </a:prstGeom>
          <a:noFill/>
        </p:spPr>
        <p:txBody>
          <a:bodyPr wrap="square" anchor="t" lIns="0" rIns="0" tIns="0" bIns="0">
            <a:spAutoFit/>
          </a:bodyPr>
          <a:lstStyle/>
          <a:p>
            <a:pPr algn="ctr"/>
            <a:r>
              <a:rPr sz="1700" b="1" i="0">
                <a:solidFill>
                  <a:srgbClr val="C8A55A"/>
                </a:solidFill>
                <a:latin typeface="PingFang SC"/>
                <a:ea typeface="PingFang SC"/>
              </a:rPr>
              <a:t>06</a:t>
            </a:r>
          </a:p>
        </p:txBody>
      </p:sp>
      <p:sp>
        <p:nvSpPr>
          <p:cNvPr id="35" name="TextBox 34"/>
          <p:cNvSpPr txBox="1"/>
          <p:nvPr/>
        </p:nvSpPr>
        <p:spPr>
          <a:xfrm>
            <a:off x="1481328" y="5687568"/>
            <a:ext cx="3840480" cy="365760"/>
          </a:xfrm>
          <a:prstGeom prst="rect">
            <a:avLst/>
          </a:prstGeom>
          <a:noFill/>
        </p:spPr>
        <p:txBody>
          <a:bodyPr wrap="square" anchor="t" lIns="0" rIns="0" tIns="0" bIns="0">
            <a:spAutoFit/>
          </a:bodyPr>
          <a:lstStyle/>
          <a:p>
            <a:pPr algn="l"/>
            <a:r>
              <a:rPr sz="1500" b="1" i="0">
                <a:solidFill>
                  <a:srgbClr val="0F2044"/>
                </a:solidFill>
                <a:latin typeface="PingFang SC"/>
                <a:ea typeface="PingFang SC"/>
              </a:rPr>
              <a:t>阶段判断与启示</a:t>
            </a:r>
          </a:p>
        </p:txBody>
      </p:sp>
      <p:sp>
        <p:nvSpPr>
          <p:cNvPr id="36" name="TextBox 35"/>
          <p:cNvSpPr txBox="1"/>
          <p:nvPr/>
        </p:nvSpPr>
        <p:spPr>
          <a:xfrm>
            <a:off x="5394960" y="5797296"/>
            <a:ext cx="6035040" cy="365760"/>
          </a:xfrm>
          <a:prstGeom prst="rect">
            <a:avLst/>
          </a:prstGeom>
          <a:noFill/>
        </p:spPr>
        <p:txBody>
          <a:bodyPr wrap="square" anchor="t" lIns="0" rIns="0" tIns="0" bIns="0">
            <a:spAutoFit/>
          </a:bodyPr>
          <a:lstStyle/>
          <a:p>
            <a:pPr algn="l"/>
            <a:r>
              <a:rPr sz="1150" b="0" i="0">
                <a:solidFill>
                  <a:srgbClr val="696157"/>
                </a:solidFill>
                <a:latin typeface="PingFang SC"/>
                <a:ea typeface="PingFang SC"/>
              </a:rPr>
              <a:t>机器人现在≈汽车哪一年？</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WHY THE ANALOGY HOLDS</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三条同源：机器人是「长了腿的汽车」</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04</a:t>
            </a:r>
          </a:p>
        </p:txBody>
      </p:sp>
      <p:sp>
        <p:nvSpPr>
          <p:cNvPr id="7" name="Rectangle 6"/>
          <p:cNvSpPr/>
          <p:nvPr/>
        </p:nvSpPr>
        <p:spPr>
          <a:xfrm>
            <a:off x="548640" y="1600200"/>
            <a:ext cx="3529584" cy="32461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600200"/>
            <a:ext cx="3529584" cy="10972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 y="1874519"/>
            <a:ext cx="3017520" cy="822960"/>
          </a:xfrm>
          <a:prstGeom prst="rect">
            <a:avLst/>
          </a:prstGeom>
          <a:noFill/>
        </p:spPr>
        <p:txBody>
          <a:bodyPr wrap="square" anchor="t" lIns="0" rIns="0" tIns="0" bIns="0">
            <a:spAutoFit/>
          </a:bodyPr>
          <a:lstStyle/>
          <a:p>
            <a:pPr algn="l">
              <a:lnSpc>
                <a:spcPct val="100000"/>
              </a:lnSpc>
            </a:pPr>
            <a:r>
              <a:rPr sz="1900" b="1" i="0">
                <a:solidFill>
                  <a:srgbClr val="0F2044"/>
                </a:solidFill>
                <a:latin typeface="PingFang SC"/>
                <a:ea typeface="PingFang SC"/>
              </a:rPr>
              <a:t>感知-决策-执行</a:t>
            </a:r>
          </a:p>
        </p:txBody>
      </p:sp>
      <p:sp>
        <p:nvSpPr>
          <p:cNvPr id="10" name="TextBox 9"/>
          <p:cNvSpPr txBox="1"/>
          <p:nvPr/>
        </p:nvSpPr>
        <p:spPr>
          <a:xfrm>
            <a:off x="804672" y="2743200"/>
            <a:ext cx="3017520" cy="365760"/>
          </a:xfrm>
          <a:prstGeom prst="rect">
            <a:avLst/>
          </a:prstGeom>
          <a:noFill/>
        </p:spPr>
        <p:txBody>
          <a:bodyPr wrap="square" anchor="t" lIns="0" rIns="0" tIns="0" bIns="0">
            <a:spAutoFit/>
          </a:bodyPr>
          <a:lstStyle/>
          <a:p>
            <a:pPr algn="l"/>
            <a:r>
              <a:rPr sz="1250" b="1" i="0">
                <a:solidFill>
                  <a:srgbClr val="0F2044"/>
                </a:solidFill>
                <a:latin typeface="PingFang SC"/>
                <a:ea typeface="PingFang SC"/>
              </a:rPr>
              <a:t>技术骨架相同</a:t>
            </a:r>
          </a:p>
        </p:txBody>
      </p:sp>
      <p:sp>
        <p:nvSpPr>
          <p:cNvPr id="11" name="Rectangle 10"/>
          <p:cNvSpPr/>
          <p:nvPr/>
        </p:nvSpPr>
        <p:spPr>
          <a:xfrm>
            <a:off x="804672" y="3200400"/>
            <a:ext cx="3017520" cy="18288"/>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 y="3346704"/>
            <a:ext cx="3017520" cy="1371600"/>
          </a:xfrm>
          <a:prstGeom prst="rect">
            <a:avLst/>
          </a:prstGeom>
          <a:noFill/>
        </p:spPr>
        <p:txBody>
          <a:bodyPr wrap="square" anchor="t" lIns="0" rIns="0" tIns="0" bIns="0">
            <a:spAutoFit/>
          </a:bodyPr>
          <a:lstStyle/>
          <a:p>
            <a:pPr algn="l">
              <a:lnSpc>
                <a:spcPct val="130000"/>
              </a:lnSpc>
            </a:pPr>
            <a:r>
              <a:rPr sz="1200" b="0" i="0">
                <a:solidFill>
                  <a:srgbClr val="1C2028"/>
                </a:solidFill>
                <a:latin typeface="PingFang SC"/>
                <a:ea typeface="PingFang SC"/>
              </a:rPr>
              <a:t>雷达/摄像头→芯片→线控底盘  ≙  视觉/力觉→具身大模型→关节电机</a:t>
            </a:r>
          </a:p>
        </p:txBody>
      </p:sp>
      <p:sp>
        <p:nvSpPr>
          <p:cNvPr id="13" name="Rectangle 12"/>
          <p:cNvSpPr/>
          <p:nvPr/>
        </p:nvSpPr>
        <p:spPr>
          <a:xfrm>
            <a:off x="4261103" y="1600200"/>
            <a:ext cx="3529584" cy="32461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261103" y="1600200"/>
            <a:ext cx="3529584" cy="10972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17136" y="1874519"/>
            <a:ext cx="3017520" cy="822960"/>
          </a:xfrm>
          <a:prstGeom prst="rect">
            <a:avLst/>
          </a:prstGeom>
          <a:noFill/>
        </p:spPr>
        <p:txBody>
          <a:bodyPr wrap="square" anchor="t" lIns="0" rIns="0" tIns="0" bIns="0">
            <a:spAutoFit/>
          </a:bodyPr>
          <a:lstStyle/>
          <a:p>
            <a:pPr algn="l">
              <a:lnSpc>
                <a:spcPct val="100000"/>
              </a:lnSpc>
            </a:pPr>
            <a:r>
              <a:rPr sz="1900" b="1" i="0">
                <a:solidFill>
                  <a:srgbClr val="0F2044"/>
                </a:solidFill>
                <a:latin typeface="PingFang SC"/>
                <a:ea typeface="PingFang SC"/>
              </a:rPr>
              <a:t>供应链复用</a:t>
            </a:r>
          </a:p>
        </p:txBody>
      </p:sp>
      <p:sp>
        <p:nvSpPr>
          <p:cNvPr id="16" name="TextBox 15"/>
          <p:cNvSpPr txBox="1"/>
          <p:nvPr/>
        </p:nvSpPr>
        <p:spPr>
          <a:xfrm>
            <a:off x="4517136" y="2743200"/>
            <a:ext cx="3017520" cy="365760"/>
          </a:xfrm>
          <a:prstGeom prst="rect">
            <a:avLst/>
          </a:prstGeom>
          <a:noFill/>
        </p:spPr>
        <p:txBody>
          <a:bodyPr wrap="square" anchor="t" lIns="0" rIns="0" tIns="0" bIns="0">
            <a:spAutoFit/>
          </a:bodyPr>
          <a:lstStyle/>
          <a:p>
            <a:pPr algn="l"/>
            <a:r>
              <a:rPr sz="1250" b="1" i="0">
                <a:solidFill>
                  <a:srgbClr val="C8A55A"/>
                </a:solidFill>
                <a:latin typeface="PingFang SC"/>
                <a:ea typeface="PingFang SC"/>
              </a:rPr>
              <a:t>降本逻辑相同</a:t>
            </a:r>
          </a:p>
        </p:txBody>
      </p:sp>
      <p:sp>
        <p:nvSpPr>
          <p:cNvPr id="17" name="Rectangle 16"/>
          <p:cNvSpPr/>
          <p:nvPr/>
        </p:nvSpPr>
        <p:spPr>
          <a:xfrm>
            <a:off x="4517136" y="3200400"/>
            <a:ext cx="3017520" cy="18288"/>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17136" y="3346704"/>
            <a:ext cx="3017520" cy="1371600"/>
          </a:xfrm>
          <a:prstGeom prst="rect">
            <a:avLst/>
          </a:prstGeom>
          <a:noFill/>
        </p:spPr>
        <p:txBody>
          <a:bodyPr wrap="square" anchor="t" lIns="0" rIns="0" tIns="0" bIns="0">
            <a:spAutoFit/>
          </a:bodyPr>
          <a:lstStyle/>
          <a:p>
            <a:pPr algn="l">
              <a:lnSpc>
                <a:spcPct val="130000"/>
              </a:lnSpc>
            </a:pPr>
            <a:r>
              <a:rPr sz="1200" b="0" i="0">
                <a:solidFill>
                  <a:srgbClr val="1C2028"/>
                </a:solidFill>
                <a:latin typeface="PingFang SC"/>
                <a:ea typeface="PingFang SC"/>
              </a:rPr>
              <a:t>电池/电机/电控 三电  ≙  减速器/丝杠/无框电机 三大件</a:t>
            </a:r>
          </a:p>
        </p:txBody>
      </p:sp>
      <p:sp>
        <p:nvSpPr>
          <p:cNvPr id="19" name="Rectangle 18"/>
          <p:cNvSpPr/>
          <p:nvPr/>
        </p:nvSpPr>
        <p:spPr>
          <a:xfrm>
            <a:off x="7973567" y="1600200"/>
            <a:ext cx="3529584" cy="32461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973567" y="1600200"/>
            <a:ext cx="3529584" cy="109728"/>
          </a:xfrm>
          <a:prstGeom prst="rect">
            <a:avLst/>
          </a:prstGeom>
          <a:solidFill>
            <a:srgbClr val="A6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599" y="1874519"/>
            <a:ext cx="3017520" cy="822960"/>
          </a:xfrm>
          <a:prstGeom prst="rect">
            <a:avLst/>
          </a:prstGeom>
          <a:noFill/>
        </p:spPr>
        <p:txBody>
          <a:bodyPr wrap="square" anchor="t" lIns="0" rIns="0" tIns="0" bIns="0">
            <a:spAutoFit/>
          </a:bodyPr>
          <a:lstStyle/>
          <a:p>
            <a:pPr algn="l">
              <a:lnSpc>
                <a:spcPct val="100000"/>
              </a:lnSpc>
            </a:pPr>
            <a:r>
              <a:rPr sz="1900" b="1" i="0">
                <a:solidFill>
                  <a:srgbClr val="0F2044"/>
                </a:solidFill>
                <a:latin typeface="PingFang SC"/>
                <a:ea typeface="PingFang SC"/>
              </a:rPr>
              <a:t>数据飞轮</a:t>
            </a:r>
          </a:p>
        </p:txBody>
      </p:sp>
      <p:sp>
        <p:nvSpPr>
          <p:cNvPr id="22" name="TextBox 21"/>
          <p:cNvSpPr txBox="1"/>
          <p:nvPr/>
        </p:nvSpPr>
        <p:spPr>
          <a:xfrm>
            <a:off x="8229599" y="2743200"/>
            <a:ext cx="3017520" cy="365760"/>
          </a:xfrm>
          <a:prstGeom prst="rect">
            <a:avLst/>
          </a:prstGeom>
          <a:noFill/>
        </p:spPr>
        <p:txBody>
          <a:bodyPr wrap="square" anchor="t" lIns="0" rIns="0" tIns="0" bIns="0">
            <a:spAutoFit/>
          </a:bodyPr>
          <a:lstStyle/>
          <a:p>
            <a:pPr algn="l"/>
            <a:r>
              <a:rPr sz="1250" b="1" i="0">
                <a:solidFill>
                  <a:srgbClr val="A6332A"/>
                </a:solidFill>
                <a:latin typeface="PingFang SC"/>
                <a:ea typeface="PingFang SC"/>
              </a:rPr>
              <a:t>护城河相同</a:t>
            </a:r>
          </a:p>
        </p:txBody>
      </p:sp>
      <p:sp>
        <p:nvSpPr>
          <p:cNvPr id="23" name="Rectangle 22"/>
          <p:cNvSpPr/>
          <p:nvPr/>
        </p:nvSpPr>
        <p:spPr>
          <a:xfrm>
            <a:off x="8229599" y="3200400"/>
            <a:ext cx="3017520" cy="18288"/>
          </a:xfrm>
          <a:prstGeom prst="rect">
            <a:avLst/>
          </a:prstGeom>
          <a:solidFill>
            <a:srgbClr val="D9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599" y="3346704"/>
            <a:ext cx="3017520" cy="1371600"/>
          </a:xfrm>
          <a:prstGeom prst="rect">
            <a:avLst/>
          </a:prstGeom>
          <a:noFill/>
        </p:spPr>
        <p:txBody>
          <a:bodyPr wrap="square" anchor="t" lIns="0" rIns="0" tIns="0" bIns="0">
            <a:spAutoFit/>
          </a:bodyPr>
          <a:lstStyle/>
          <a:p>
            <a:pPr algn="l">
              <a:lnSpc>
                <a:spcPct val="130000"/>
              </a:lnSpc>
            </a:pPr>
            <a:r>
              <a:rPr sz="1200" b="0" i="0">
                <a:solidFill>
                  <a:srgbClr val="1C2028"/>
                </a:solidFill>
                <a:latin typeface="PingFang SC"/>
                <a:ea typeface="PingFang SC"/>
              </a:rPr>
              <a:t>自动驾驶数据闭环  ≙  真机遥操作数据采集</a:t>
            </a:r>
          </a:p>
        </p:txBody>
      </p:sp>
      <p:sp>
        <p:nvSpPr>
          <p:cNvPr id="25" name="Rectangle 24"/>
          <p:cNvSpPr/>
          <p:nvPr/>
        </p:nvSpPr>
        <p:spPr>
          <a:xfrm>
            <a:off x="548640" y="5074920"/>
            <a:ext cx="11091672" cy="868680"/>
          </a:xfrm>
          <a:prstGeom prst="rect">
            <a:avLst/>
          </a:prstGeom>
          <a:solidFill>
            <a:srgbClr val="ECE4D2"/>
          </a:solidFill>
          <a:ln w="12700">
            <a:solidFill>
              <a:srgbClr val="C8A55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49808" y="5230368"/>
            <a:ext cx="10789920" cy="640080"/>
          </a:xfrm>
          <a:prstGeom prst="rect">
            <a:avLst/>
          </a:prstGeom>
          <a:noFill/>
        </p:spPr>
        <p:txBody>
          <a:bodyPr wrap="square" anchor="t" lIns="0" rIns="0" tIns="0" bIns="0">
            <a:spAutoFit/>
          </a:bodyPr>
          <a:lstStyle/>
          <a:p>
            <a:pPr algn="l">
              <a:lnSpc>
                <a:spcPct val="115000"/>
              </a:lnSpc>
            </a:pPr>
            <a:r>
              <a:rPr sz="1250" b="1" i="0">
                <a:solidFill>
                  <a:srgbClr val="0F2044"/>
                </a:solidFill>
                <a:latin typeface="PingFang SC"/>
                <a:ea typeface="PingFang SC"/>
              </a:rPr>
              <a:t>一句话  </a:t>
            </a:r>
            <a:r>
              <a:rPr sz="1250" b="0" i="0">
                <a:solidFill>
                  <a:srgbClr val="1C2028"/>
                </a:solidFill>
                <a:latin typeface="PingFang SC"/>
                <a:ea typeface="PingFang SC"/>
              </a:rPr>
              <a:t>汽车解决了「轮子上的自动驾驶」，机器人要解决「双腿上的通用操作」——同一套 AI + 制造 + 数据范式，换了个身体。</a:t>
            </a:r>
          </a:p>
        </p:txBody>
      </p:sp>
      <p:sp>
        <p:nvSpPr>
          <p:cNvPr id="27" name="TextBox 26"/>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类比框架为本报告构建；技术路线细节参考 [S5]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ROLE MAPPING</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产业链角色映射：谁对应谁</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05</a:t>
            </a:r>
          </a:p>
        </p:txBody>
      </p:sp>
      <p:sp>
        <p:nvSpPr>
          <p:cNvPr id="7" name="Rectangle 6"/>
          <p:cNvSpPr/>
          <p:nvPr/>
        </p:nvSpPr>
        <p:spPr>
          <a:xfrm>
            <a:off x="548640" y="1554480"/>
            <a:ext cx="1371600" cy="93268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1554480"/>
            <a:ext cx="1188720" cy="932688"/>
          </a:xfrm>
          <a:prstGeom prst="rect">
            <a:avLst/>
          </a:prstGeom>
          <a:noFill/>
        </p:spPr>
        <p:txBody>
          <a:bodyPr wrap="square" anchor="ctr" lIns="0" rIns="0" tIns="0" bIns="0">
            <a:spAutoFit/>
          </a:bodyPr>
          <a:lstStyle/>
          <a:p>
            <a:pPr algn="ctr"/>
            <a:r>
              <a:rPr sz="1150" b="1" i="0">
                <a:solidFill>
                  <a:srgbClr val="FFFFFF"/>
                </a:solidFill>
                <a:latin typeface="PingFang SC"/>
                <a:ea typeface="PingFang SC"/>
              </a:rPr>
              <a:t>大脑/软件</a:t>
            </a:r>
          </a:p>
        </p:txBody>
      </p:sp>
      <p:sp>
        <p:nvSpPr>
          <p:cNvPr id="9" name="Rectangle 8"/>
          <p:cNvSpPr/>
          <p:nvPr/>
        </p:nvSpPr>
        <p:spPr>
          <a:xfrm>
            <a:off x="2084832" y="1554480"/>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2084832" y="1554480"/>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286000" y="1664207"/>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智能驾驶 / 座舱 OS</a:t>
            </a:r>
          </a:p>
          <a:p>
            <a:pPr algn="l">
              <a:lnSpc>
                <a:spcPct val="102000"/>
              </a:lnSpc>
            </a:pPr>
            <a:r>
              <a:rPr sz="900" b="0" i="0">
                <a:solidFill>
                  <a:srgbClr val="696157"/>
                </a:solidFill>
                <a:latin typeface="PingFang SC"/>
                <a:ea typeface="PingFang SC"/>
              </a:rPr>
              <a:t>汽车：FSD、端到端智驾</a:t>
            </a:r>
          </a:p>
        </p:txBody>
      </p:sp>
      <p:sp>
        <p:nvSpPr>
          <p:cNvPr id="12" name="Rectangle 11"/>
          <p:cNvSpPr/>
          <p:nvPr/>
        </p:nvSpPr>
        <p:spPr>
          <a:xfrm>
            <a:off x="6935724" y="1554480"/>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935724" y="1554480"/>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6892" y="1664207"/>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具身大模型 / VLA</a:t>
            </a:r>
          </a:p>
          <a:p>
            <a:pPr algn="l">
              <a:lnSpc>
                <a:spcPct val="102000"/>
              </a:lnSpc>
            </a:pPr>
            <a:r>
              <a:rPr sz="900" b="0" i="0">
                <a:solidFill>
                  <a:srgbClr val="696157"/>
                </a:solidFill>
                <a:latin typeface="PingFang SC"/>
                <a:ea typeface="PingFang SC"/>
              </a:rPr>
              <a:t>机器人：WMA、GR00T</a:t>
            </a:r>
          </a:p>
        </p:txBody>
      </p:sp>
      <p:sp>
        <p:nvSpPr>
          <p:cNvPr id="15" name="Rectangle 14"/>
          <p:cNvSpPr/>
          <p:nvPr/>
        </p:nvSpPr>
        <p:spPr>
          <a:xfrm>
            <a:off x="548640" y="2633472"/>
            <a:ext cx="1371600" cy="93268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0080" y="2633472"/>
            <a:ext cx="1188720" cy="932688"/>
          </a:xfrm>
          <a:prstGeom prst="rect">
            <a:avLst/>
          </a:prstGeom>
          <a:noFill/>
        </p:spPr>
        <p:txBody>
          <a:bodyPr wrap="square" anchor="ctr" lIns="0" rIns="0" tIns="0" bIns="0">
            <a:spAutoFit/>
          </a:bodyPr>
          <a:lstStyle/>
          <a:p>
            <a:pPr algn="ctr"/>
            <a:r>
              <a:rPr sz="1150" b="1" i="0">
                <a:solidFill>
                  <a:srgbClr val="FFFFFF"/>
                </a:solidFill>
                <a:latin typeface="PingFang SC"/>
                <a:ea typeface="PingFang SC"/>
              </a:rPr>
              <a:t>本体/整车</a:t>
            </a:r>
          </a:p>
        </p:txBody>
      </p:sp>
      <p:sp>
        <p:nvSpPr>
          <p:cNvPr id="17" name="Rectangle 16"/>
          <p:cNvSpPr/>
          <p:nvPr/>
        </p:nvSpPr>
        <p:spPr>
          <a:xfrm>
            <a:off x="2084832" y="2633472"/>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2084832" y="2633472"/>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286000" y="2743200"/>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整车厂 OEM</a:t>
            </a:r>
          </a:p>
          <a:p>
            <a:pPr algn="l">
              <a:lnSpc>
                <a:spcPct val="102000"/>
              </a:lnSpc>
            </a:pPr>
            <a:r>
              <a:rPr sz="900" b="0" i="0">
                <a:solidFill>
                  <a:srgbClr val="696157"/>
                </a:solidFill>
                <a:latin typeface="PingFang SC"/>
                <a:ea typeface="PingFang SC"/>
              </a:rPr>
              <a:t>汽车：丰田、特斯拉、比亚迪</a:t>
            </a:r>
          </a:p>
        </p:txBody>
      </p:sp>
      <p:sp>
        <p:nvSpPr>
          <p:cNvPr id="20" name="Rectangle 19"/>
          <p:cNvSpPr/>
          <p:nvPr/>
        </p:nvSpPr>
        <p:spPr>
          <a:xfrm>
            <a:off x="6935724" y="2633472"/>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935724" y="2633472"/>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136892" y="2743200"/>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本体厂</a:t>
            </a:r>
          </a:p>
          <a:p>
            <a:pPr algn="l">
              <a:lnSpc>
                <a:spcPct val="102000"/>
              </a:lnSpc>
            </a:pPr>
            <a:r>
              <a:rPr sz="900" b="0" i="0">
                <a:solidFill>
                  <a:srgbClr val="696157"/>
                </a:solidFill>
                <a:latin typeface="PingFang SC"/>
                <a:ea typeface="PingFang SC"/>
              </a:rPr>
              <a:t>机器人：宇树、智元、Figure</a:t>
            </a:r>
          </a:p>
        </p:txBody>
      </p:sp>
      <p:sp>
        <p:nvSpPr>
          <p:cNvPr id="23" name="Rectangle 22"/>
          <p:cNvSpPr/>
          <p:nvPr/>
        </p:nvSpPr>
        <p:spPr>
          <a:xfrm>
            <a:off x="548640" y="3712463"/>
            <a:ext cx="1371600" cy="93268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40080" y="3712463"/>
            <a:ext cx="1188720" cy="932688"/>
          </a:xfrm>
          <a:prstGeom prst="rect">
            <a:avLst/>
          </a:prstGeom>
          <a:noFill/>
        </p:spPr>
        <p:txBody>
          <a:bodyPr wrap="square" anchor="ctr" lIns="0" rIns="0" tIns="0" bIns="0">
            <a:spAutoFit/>
          </a:bodyPr>
          <a:lstStyle/>
          <a:p>
            <a:pPr algn="ctr"/>
            <a:r>
              <a:rPr sz="1150" b="1" i="0">
                <a:solidFill>
                  <a:srgbClr val="FFFFFF"/>
                </a:solidFill>
                <a:latin typeface="PingFang SC"/>
                <a:ea typeface="PingFang SC"/>
              </a:rPr>
              <a:t>零部件</a:t>
            </a:r>
          </a:p>
        </p:txBody>
      </p:sp>
      <p:sp>
        <p:nvSpPr>
          <p:cNvPr id="25" name="Rectangle 24"/>
          <p:cNvSpPr/>
          <p:nvPr/>
        </p:nvSpPr>
        <p:spPr>
          <a:xfrm>
            <a:off x="2084832" y="3712463"/>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2084832" y="3712463"/>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2286000" y="3822191"/>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三电 + 底盘</a:t>
            </a:r>
          </a:p>
          <a:p>
            <a:pPr algn="l">
              <a:lnSpc>
                <a:spcPct val="102000"/>
              </a:lnSpc>
            </a:pPr>
            <a:r>
              <a:rPr sz="900" b="0" i="0">
                <a:solidFill>
                  <a:srgbClr val="696157"/>
                </a:solidFill>
                <a:latin typeface="PingFang SC"/>
                <a:ea typeface="PingFang SC"/>
              </a:rPr>
              <a:t>汽车：电池/电机/电控</a:t>
            </a:r>
          </a:p>
        </p:txBody>
      </p:sp>
      <p:sp>
        <p:nvSpPr>
          <p:cNvPr id="28" name="Rectangle 27"/>
          <p:cNvSpPr/>
          <p:nvPr/>
        </p:nvSpPr>
        <p:spPr>
          <a:xfrm>
            <a:off x="6935724" y="3712463"/>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935724" y="3712463"/>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136892" y="3822191"/>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三大件 + 灵巧手</a:t>
            </a:r>
          </a:p>
          <a:p>
            <a:pPr algn="l">
              <a:lnSpc>
                <a:spcPct val="102000"/>
              </a:lnSpc>
            </a:pPr>
            <a:r>
              <a:rPr sz="900" b="0" i="0">
                <a:solidFill>
                  <a:srgbClr val="696157"/>
                </a:solidFill>
                <a:latin typeface="PingFang SC"/>
                <a:ea typeface="PingFang SC"/>
              </a:rPr>
              <a:t>机器人：减速器/丝杠/无框电机</a:t>
            </a:r>
          </a:p>
        </p:txBody>
      </p:sp>
      <p:sp>
        <p:nvSpPr>
          <p:cNvPr id="31" name="Rectangle 30"/>
          <p:cNvSpPr/>
          <p:nvPr/>
        </p:nvSpPr>
        <p:spPr>
          <a:xfrm>
            <a:off x="548640" y="4791455"/>
            <a:ext cx="1371600" cy="932688"/>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40080" y="4791455"/>
            <a:ext cx="1188720" cy="932688"/>
          </a:xfrm>
          <a:prstGeom prst="rect">
            <a:avLst/>
          </a:prstGeom>
          <a:noFill/>
        </p:spPr>
        <p:txBody>
          <a:bodyPr wrap="square" anchor="ctr" lIns="0" rIns="0" tIns="0" bIns="0">
            <a:spAutoFit/>
          </a:bodyPr>
          <a:lstStyle/>
          <a:p>
            <a:pPr algn="ctr"/>
            <a:r>
              <a:rPr sz="1150" b="1" i="0">
                <a:solidFill>
                  <a:srgbClr val="FFFFFF"/>
                </a:solidFill>
                <a:latin typeface="PingFang SC"/>
                <a:ea typeface="PingFang SC"/>
              </a:rPr>
              <a:t>数据/能源</a:t>
            </a:r>
          </a:p>
        </p:txBody>
      </p:sp>
      <p:sp>
        <p:nvSpPr>
          <p:cNvPr id="33" name="Rectangle 32"/>
          <p:cNvSpPr/>
          <p:nvPr/>
        </p:nvSpPr>
        <p:spPr>
          <a:xfrm>
            <a:off x="2084832" y="4791455"/>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2084832" y="4791455"/>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2286000" y="4901183"/>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充电桩 + 数据闭环</a:t>
            </a:r>
          </a:p>
          <a:p>
            <a:pPr algn="l">
              <a:lnSpc>
                <a:spcPct val="102000"/>
              </a:lnSpc>
            </a:pPr>
            <a:r>
              <a:rPr sz="900" b="0" i="0">
                <a:solidFill>
                  <a:srgbClr val="696157"/>
                </a:solidFill>
                <a:latin typeface="PingFang SC"/>
                <a:ea typeface="PingFang SC"/>
              </a:rPr>
              <a:t>汽车：补能网络与路测数据</a:t>
            </a:r>
          </a:p>
        </p:txBody>
      </p:sp>
      <p:sp>
        <p:nvSpPr>
          <p:cNvPr id="36" name="Rectangle 35"/>
          <p:cNvSpPr/>
          <p:nvPr/>
        </p:nvSpPr>
        <p:spPr>
          <a:xfrm>
            <a:off x="6935724" y="4791455"/>
            <a:ext cx="4704588" cy="932688"/>
          </a:xfrm>
          <a:prstGeom prst="rect">
            <a:avLst/>
          </a:prstGeom>
          <a:solidFill>
            <a:srgbClr val="F1ECE1"/>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a:off x="6935724" y="4791455"/>
            <a:ext cx="73152" cy="93268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7136892" y="4901183"/>
            <a:ext cx="4375404" cy="749808"/>
          </a:xfrm>
          <a:prstGeom prst="rect">
            <a:avLst/>
          </a:prstGeom>
          <a:noFill/>
        </p:spPr>
        <p:txBody>
          <a:bodyPr wrap="square" anchor="ctr" lIns="0" rIns="0" tIns="0" bIns="0">
            <a:spAutoFit/>
          </a:bodyPr>
          <a:lstStyle/>
          <a:p>
            <a:pPr algn="l">
              <a:lnSpc>
                <a:spcPct val="100000"/>
              </a:lnSpc>
              <a:spcAft>
                <a:spcPts val="200"/>
              </a:spcAft>
            </a:pPr>
            <a:r>
              <a:rPr sz="1100" b="1" i="0">
                <a:solidFill>
                  <a:srgbClr val="0F2044"/>
                </a:solidFill>
                <a:latin typeface="PingFang SC"/>
                <a:ea typeface="PingFang SC"/>
              </a:rPr>
              <a:t>遥操作 + 仿真数据</a:t>
            </a:r>
          </a:p>
          <a:p>
            <a:pPr algn="l">
              <a:lnSpc>
                <a:spcPct val="102000"/>
              </a:lnSpc>
            </a:pPr>
            <a:r>
              <a:rPr sz="900" b="0" i="0">
                <a:solidFill>
                  <a:srgbClr val="696157"/>
                </a:solidFill>
                <a:latin typeface="PingFang SC"/>
                <a:ea typeface="PingFang SC"/>
              </a:rPr>
              <a:t>机器人：真机采集与合成数据</a:t>
            </a:r>
          </a:p>
        </p:txBody>
      </p:sp>
      <p:sp>
        <p:nvSpPr>
          <p:cNvPr id="39" name="Rectangle 38"/>
          <p:cNvSpPr/>
          <p:nvPr/>
        </p:nvSpPr>
        <p:spPr>
          <a:xfrm>
            <a:off x="548640" y="5870447"/>
            <a:ext cx="11091672" cy="566928"/>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731520" y="5925311"/>
            <a:ext cx="10725912" cy="457200"/>
          </a:xfrm>
          <a:prstGeom prst="rect">
            <a:avLst/>
          </a:prstGeom>
          <a:noFill/>
        </p:spPr>
        <p:txBody>
          <a:bodyPr wrap="square" anchor="ctr" lIns="0" rIns="0" tIns="0" bIns="0">
            <a:spAutoFit/>
          </a:bodyPr>
          <a:lstStyle/>
          <a:p>
            <a:pPr algn="l"/>
            <a:r>
              <a:rPr sz="1150" b="1" i="0">
                <a:solidFill>
                  <a:srgbClr val="0F2044"/>
                </a:solidFill>
                <a:latin typeface="PingFang SC"/>
                <a:ea typeface="PingFang SC"/>
              </a:rPr>
              <a:t>共同底座  </a:t>
            </a:r>
            <a:r>
              <a:rPr sz="1000" b="0" i="0">
                <a:solidFill>
                  <a:srgbClr val="1C2028"/>
                </a:solidFill>
                <a:latin typeface="PingFang SC"/>
                <a:ea typeface="PingFang SC"/>
              </a:rPr>
              <a:t>AI 大模型 + 精密制造 + 规模化数据——汽车与机器人共享同一套产业基础设施</a:t>
            </a:r>
          </a:p>
        </p:txBody>
      </p:sp>
      <p:sp>
        <p:nvSpPr>
          <p:cNvPr id="41" name="TextBox 40"/>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映射为本报告构建；公司归属为公开信息</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MAPPING TABLE</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逐环节对照：成熟度一目了然</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06</a:t>
            </a:r>
          </a:p>
        </p:txBody>
      </p:sp>
      <p:graphicFrame>
        <p:nvGraphicFramePr>
          <p:cNvPr id="7" name="Table 6"/>
          <p:cNvGraphicFramePr>
            <a:graphicFrameLocks noGrp="1"/>
          </p:cNvGraphicFramePr>
          <p:nvPr/>
        </p:nvGraphicFramePr>
        <p:xfrm>
          <a:off x="548640" y="1481328"/>
          <a:ext cx="11091672" cy="3968496"/>
        </p:xfrm>
        <a:graphic>
          <a:graphicData uri="http://schemas.openxmlformats.org/drawingml/2006/table">
            <a:tbl>
              <a:tblPr firstRow="1" bandRow="1">
                <a:tableStyleId>{5C22544A-7EE6-4342-B048-85BDC9FD1C3A}</a:tableStyleId>
              </a:tblPr>
              <a:tblGrid>
                <a:gridCol w="1737360"/>
                <a:gridCol w="2743200"/>
                <a:gridCol w="2743200"/>
                <a:gridCol w="2286000"/>
                <a:gridCol w="1581912"/>
              </a:tblGrid>
              <a:tr h="566928">
                <a:tc>
                  <a:txBody>
                    <a:bodyPr wrap="square"/>
                    <a:lstStyle/>
                    <a:p>
                      <a:pPr algn="l"/>
                      <a:r>
                        <a:rPr sz="1050" b="1">
                          <a:solidFill>
                            <a:srgbClr val="FFFFFF"/>
                          </a:solidFill>
                          <a:latin typeface="PingFang SC"/>
                          <a:ea typeface="PingFang SC"/>
                        </a:rPr>
                        <a:t>产业环节</a:t>
                      </a:r>
                    </a:p>
                  </a:txBody>
                  <a:tcPr anchor="ctr" marL="91440" marR="91440" marT="18288" marB="18288">
                    <a:solidFill>
                      <a:srgbClr val="0F2044"/>
                    </a:solidFill>
                  </a:tcPr>
                </a:tc>
                <a:tc>
                  <a:txBody>
                    <a:bodyPr wrap="square"/>
                    <a:lstStyle/>
                    <a:p>
                      <a:pPr algn="l"/>
                      <a:r>
                        <a:rPr sz="1050" b="1">
                          <a:solidFill>
                            <a:srgbClr val="FFFFFF"/>
                          </a:solidFill>
                          <a:latin typeface="PingFang SC"/>
                          <a:ea typeface="PingFang SC"/>
                        </a:rPr>
                        <a:t>汽车（成熟参照）</a:t>
                      </a:r>
                    </a:p>
                  </a:txBody>
                  <a:tcPr anchor="ctr" marL="91440" marR="91440" marT="18288" marB="18288">
                    <a:solidFill>
                      <a:srgbClr val="0F2044"/>
                    </a:solidFill>
                  </a:tcPr>
                </a:tc>
                <a:tc>
                  <a:txBody>
                    <a:bodyPr wrap="square"/>
                    <a:lstStyle/>
                    <a:p>
                      <a:pPr algn="l"/>
                      <a:r>
                        <a:rPr sz="1050" b="1">
                          <a:solidFill>
                            <a:srgbClr val="FFFFFF"/>
                          </a:solidFill>
                          <a:latin typeface="PingFang SC"/>
                          <a:ea typeface="PingFang SC"/>
                        </a:rPr>
                        <a:t>机器人（当前）</a:t>
                      </a:r>
                    </a:p>
                  </a:txBody>
                  <a:tcPr anchor="ctr" marL="91440" marR="91440" marT="18288" marB="18288">
                    <a:solidFill>
                      <a:srgbClr val="0F2044"/>
                    </a:solidFill>
                  </a:tcPr>
                </a:tc>
                <a:tc>
                  <a:txBody>
                    <a:bodyPr wrap="square"/>
                    <a:lstStyle/>
                    <a:p>
                      <a:pPr algn="l"/>
                      <a:r>
                        <a:rPr sz="1050" b="1">
                          <a:solidFill>
                            <a:srgbClr val="FFFFFF"/>
                          </a:solidFill>
                          <a:latin typeface="PingFang SC"/>
                          <a:ea typeface="PingFang SC"/>
                        </a:rPr>
                        <a:t>代表玩家</a:t>
                      </a:r>
                    </a:p>
                  </a:txBody>
                  <a:tcPr anchor="ctr" marL="91440" marR="91440" marT="18288" marB="18288">
                    <a:solidFill>
                      <a:srgbClr val="0F2044"/>
                    </a:solidFill>
                  </a:tcPr>
                </a:tc>
                <a:tc>
                  <a:txBody>
                    <a:bodyPr wrap="square"/>
                    <a:lstStyle/>
                    <a:p>
                      <a:pPr algn="ctr"/>
                      <a:r>
                        <a:rPr sz="1050" b="1">
                          <a:solidFill>
                            <a:srgbClr val="FFFFFF"/>
                          </a:solidFill>
                          <a:latin typeface="PingFang SC"/>
                          <a:ea typeface="PingFang SC"/>
                        </a:rPr>
                        <a:t>机器人成熟度</a:t>
                      </a:r>
                    </a:p>
                  </a:txBody>
                  <a:tcPr anchor="ctr" marL="91440" marR="91440" marT="18288" marB="18288">
                    <a:solidFill>
                      <a:srgbClr val="0F2044"/>
                    </a:solidFill>
                  </a:tcPr>
                </a:tc>
              </a:tr>
              <a:tr h="566928">
                <a:tc>
                  <a:txBody>
                    <a:bodyPr wrap="square"/>
                    <a:lstStyle/>
                    <a:p>
                      <a:pPr algn="l"/>
                      <a:r>
                        <a:rPr sz="1050" b="1">
                          <a:solidFill>
                            <a:srgbClr val="1C2028"/>
                          </a:solidFill>
                          <a:latin typeface="PingFang SC"/>
                          <a:ea typeface="PingFang SC"/>
                        </a:rPr>
                        <a:t>本体/整车</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年销千万辆级</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万台级、刚量产</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宇树/智元/Figure/特斯拉</a:t>
                      </a:r>
                    </a:p>
                  </a:txBody>
                  <a:tcPr anchor="ctr" marL="91440" marR="91440" marT="18288" marB="18288">
                    <a:solidFill>
                      <a:srgbClr val="FFFFFF"/>
                    </a:solidFill>
                  </a:tcPr>
                </a:tc>
                <a:tc>
                  <a:txBody>
                    <a:bodyPr wrap="square"/>
                    <a:lstStyle/>
                    <a:p>
                      <a:pPr algn="ctr"/>
                      <a:r>
                        <a:rPr sz="1050" b="1">
                          <a:solidFill>
                            <a:srgbClr val="A6332A"/>
                          </a:solidFill>
                          <a:latin typeface="PingFang SC"/>
                          <a:ea typeface="PingFang SC"/>
                        </a:rPr>
                        <a:t>导入期</a:t>
                      </a:r>
                    </a:p>
                  </a:txBody>
                  <a:tcPr anchor="ctr" marL="91440" marR="91440" marT="18288" marB="18288">
                    <a:solidFill>
                      <a:srgbClr val="FFFFFF"/>
                    </a:solidFill>
                  </a:tcPr>
                </a:tc>
              </a:tr>
              <a:tr h="566928">
                <a:tc>
                  <a:txBody>
                    <a:bodyPr wrap="square"/>
                    <a:lstStyle/>
                    <a:p>
                      <a:pPr algn="l"/>
                      <a:r>
                        <a:rPr sz="1050" b="1">
                          <a:solidFill>
                            <a:srgbClr val="1C2028"/>
                          </a:solidFill>
                          <a:latin typeface="PingFang SC"/>
                          <a:ea typeface="PingFang SC"/>
                        </a:rPr>
                        <a:t>核心零部件</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三电成熟、充分竞争</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减速器/丝杠未标准化</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绿的谐波/三花/拓普</a:t>
                      </a:r>
                    </a:p>
                  </a:txBody>
                  <a:tcPr anchor="ctr" marL="91440" marR="91440" marT="18288" marB="18288">
                    <a:solidFill>
                      <a:srgbClr val="F1ECE1"/>
                    </a:solidFill>
                  </a:tcPr>
                </a:tc>
                <a:tc>
                  <a:txBody>
                    <a:bodyPr wrap="square"/>
                    <a:lstStyle/>
                    <a:p>
                      <a:pPr algn="ctr"/>
                      <a:r>
                        <a:rPr sz="1050" b="1">
                          <a:solidFill>
                            <a:srgbClr val="A6332A"/>
                          </a:solidFill>
                          <a:latin typeface="PingFang SC"/>
                          <a:ea typeface="PingFang SC"/>
                        </a:rPr>
                        <a:t>早期</a:t>
                      </a:r>
                    </a:p>
                  </a:txBody>
                  <a:tcPr anchor="ctr" marL="91440" marR="91440" marT="18288" marB="18288">
                    <a:solidFill>
                      <a:srgbClr val="F1ECE1"/>
                    </a:solidFill>
                  </a:tcPr>
                </a:tc>
              </a:tr>
              <a:tr h="566928">
                <a:tc>
                  <a:txBody>
                    <a:bodyPr wrap="square"/>
                    <a:lstStyle/>
                    <a:p>
                      <a:pPr algn="l"/>
                      <a:r>
                        <a:rPr sz="1050" b="1">
                          <a:solidFill>
                            <a:srgbClr val="1C2028"/>
                          </a:solidFill>
                          <a:latin typeface="PingFang SC"/>
                          <a:ea typeface="PingFang SC"/>
                        </a:rPr>
                        <a:t>决策软件</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L2 普及、L4 试点</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VLA/世界模型 尚在研发</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特斯拉/英伟达/宇树</a:t>
                      </a:r>
                    </a:p>
                  </a:txBody>
                  <a:tcPr anchor="ctr" marL="91440" marR="91440" marT="18288" marB="18288">
                    <a:solidFill>
                      <a:srgbClr val="FFFFFF"/>
                    </a:solidFill>
                  </a:tcPr>
                </a:tc>
                <a:tc>
                  <a:txBody>
                    <a:bodyPr wrap="square"/>
                    <a:lstStyle/>
                    <a:p>
                      <a:pPr algn="ctr"/>
                      <a:r>
                        <a:rPr sz="1050" b="1">
                          <a:solidFill>
                            <a:srgbClr val="B07A1E"/>
                          </a:solidFill>
                          <a:latin typeface="PingFang SC"/>
                          <a:ea typeface="PingFang SC"/>
                        </a:rPr>
                        <a:t>实验室→落地</a:t>
                      </a:r>
                    </a:p>
                  </a:txBody>
                  <a:tcPr anchor="ctr" marL="91440" marR="91440" marT="18288" marB="18288">
                    <a:solidFill>
                      <a:srgbClr val="FFFFFF"/>
                    </a:solidFill>
                  </a:tcPr>
                </a:tc>
              </a:tr>
              <a:tr h="566928">
                <a:tc>
                  <a:txBody>
                    <a:bodyPr wrap="square"/>
                    <a:lstStyle/>
                    <a:p>
                      <a:pPr algn="l"/>
                      <a:r>
                        <a:rPr sz="1050" b="1">
                          <a:solidFill>
                            <a:srgbClr val="1C2028"/>
                          </a:solidFill>
                          <a:latin typeface="PingFang SC"/>
                          <a:ea typeface="PingFang SC"/>
                        </a:rPr>
                        <a:t>数据闭环</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海量路测数据</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真机数据稀缺、成本高</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各本体厂自建</a:t>
                      </a:r>
                    </a:p>
                  </a:txBody>
                  <a:tcPr anchor="ctr" marL="91440" marR="91440" marT="18288" marB="18288">
                    <a:solidFill>
                      <a:srgbClr val="F1ECE1"/>
                    </a:solidFill>
                  </a:tcPr>
                </a:tc>
                <a:tc>
                  <a:txBody>
                    <a:bodyPr wrap="square"/>
                    <a:lstStyle/>
                    <a:p>
                      <a:pPr algn="ctr"/>
                      <a:r>
                        <a:rPr sz="1050" b="1">
                          <a:solidFill>
                            <a:srgbClr val="A6332A"/>
                          </a:solidFill>
                          <a:latin typeface="PingFang SC"/>
                          <a:ea typeface="PingFang SC"/>
                        </a:rPr>
                        <a:t>瓶颈</a:t>
                      </a:r>
                    </a:p>
                  </a:txBody>
                  <a:tcPr anchor="ctr" marL="91440" marR="91440" marT="18288" marB="18288">
                    <a:solidFill>
                      <a:srgbClr val="F1ECE1"/>
                    </a:solidFill>
                  </a:tcPr>
                </a:tc>
              </a:tr>
              <a:tr h="566928">
                <a:tc>
                  <a:txBody>
                    <a:bodyPr wrap="square"/>
                    <a:lstStyle/>
                    <a:p>
                      <a:pPr algn="l"/>
                      <a:r>
                        <a:rPr sz="1050" b="1">
                          <a:solidFill>
                            <a:srgbClr val="1C2028"/>
                          </a:solidFill>
                          <a:latin typeface="PingFang SC"/>
                          <a:ea typeface="PingFang SC"/>
                        </a:rPr>
                        <a:t>补能/部署</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充电网络成型</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租赁/UniStore 起步</a:t>
                      </a:r>
                    </a:p>
                  </a:txBody>
                  <a:tcPr anchor="ctr" marL="91440" marR="91440" marT="18288" marB="18288">
                    <a:solidFill>
                      <a:srgbClr val="FFFFFF"/>
                    </a:solidFill>
                  </a:tcPr>
                </a:tc>
                <a:tc>
                  <a:txBody>
                    <a:bodyPr wrap="square"/>
                    <a:lstStyle/>
                    <a:p>
                      <a:pPr algn="l"/>
                      <a:r>
                        <a:rPr sz="1050" b="0">
                          <a:solidFill>
                            <a:srgbClr val="1C2028"/>
                          </a:solidFill>
                          <a:latin typeface="PingFang SC"/>
                          <a:ea typeface="PingFang SC"/>
                        </a:rPr>
                        <a:t>宇树 UniStore</a:t>
                      </a:r>
                    </a:p>
                  </a:txBody>
                  <a:tcPr anchor="ctr" marL="91440" marR="91440" marT="18288" marB="18288">
                    <a:solidFill>
                      <a:srgbClr val="FFFFFF"/>
                    </a:solidFill>
                  </a:tcPr>
                </a:tc>
                <a:tc>
                  <a:txBody>
                    <a:bodyPr wrap="square"/>
                    <a:lstStyle/>
                    <a:p>
                      <a:pPr algn="ctr"/>
                      <a:r>
                        <a:rPr sz="1050" b="1">
                          <a:solidFill>
                            <a:srgbClr val="696157"/>
                          </a:solidFill>
                          <a:latin typeface="PingFang SC"/>
                          <a:ea typeface="PingFang SC"/>
                        </a:rPr>
                        <a:t>萌芽</a:t>
                      </a:r>
                    </a:p>
                  </a:txBody>
                  <a:tcPr anchor="ctr" marL="91440" marR="91440" marT="18288" marB="18288">
                    <a:solidFill>
                      <a:srgbClr val="FFFFFF"/>
                    </a:solidFill>
                  </a:tcPr>
                </a:tc>
              </a:tr>
              <a:tr h="566928">
                <a:tc>
                  <a:txBody>
                    <a:bodyPr wrap="square"/>
                    <a:lstStyle/>
                    <a:p>
                      <a:pPr algn="l"/>
                      <a:r>
                        <a:rPr sz="1050" b="1">
                          <a:solidFill>
                            <a:srgbClr val="1C2028"/>
                          </a:solidFill>
                          <a:latin typeface="PingFang SC"/>
                          <a:ea typeface="PingFang SC"/>
                        </a:rPr>
                        <a:t>资本市场</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整车股个位数PE</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一级高估值+稀缺盈利</a:t>
                      </a:r>
                    </a:p>
                  </a:txBody>
                  <a:tcPr anchor="ctr" marL="91440" marR="91440" marT="18288" marB="18288">
                    <a:solidFill>
                      <a:srgbClr val="F1ECE1"/>
                    </a:solidFill>
                  </a:tcPr>
                </a:tc>
                <a:tc>
                  <a:txBody>
                    <a:bodyPr wrap="square"/>
                    <a:lstStyle/>
                    <a:p>
                      <a:pPr algn="l"/>
                      <a:r>
                        <a:rPr sz="1050" b="0">
                          <a:solidFill>
                            <a:srgbClr val="1C2028"/>
                          </a:solidFill>
                          <a:latin typeface="PingFang SC"/>
                          <a:ea typeface="PingFang SC"/>
                        </a:rPr>
                        <a:t>宇树219倍PE(发行)</a:t>
                      </a:r>
                    </a:p>
                  </a:txBody>
                  <a:tcPr anchor="ctr" marL="91440" marR="91440" marT="18288" marB="18288">
                    <a:solidFill>
                      <a:srgbClr val="F1ECE1"/>
                    </a:solidFill>
                  </a:tcPr>
                </a:tc>
                <a:tc>
                  <a:txBody>
                    <a:bodyPr wrap="square"/>
                    <a:lstStyle/>
                    <a:p>
                      <a:pPr algn="ctr"/>
                      <a:r>
                        <a:rPr sz="1050" b="1">
                          <a:solidFill>
                            <a:srgbClr val="A6332A"/>
                          </a:solidFill>
                          <a:latin typeface="PingFang SC"/>
                          <a:ea typeface="PingFang SC"/>
                        </a:rPr>
                        <a:t>过热</a:t>
                      </a:r>
                    </a:p>
                  </a:txBody>
                  <a:tcPr anchor="ctr" marL="91440" marR="91440" marT="18288" marB="18288">
                    <a:solidFill>
                      <a:srgbClr val="F1ECE1"/>
                    </a:solidFill>
                  </a:tcPr>
                </a:tc>
              </a:tr>
            </a:tbl>
          </a:graphicData>
        </a:graphic>
      </p:graphicFrame>
      <p:sp>
        <p:nvSpPr>
          <p:cNvPr id="8" name="TextBox 7"/>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成熟度为本报告定性判断；汽车/机器人环节数据参考 [S1]-[S7] 与公开报道</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TESLA PLAYBOOK</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样本一：特斯拉如何把车变成机器人</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07</a:t>
            </a:r>
          </a:p>
        </p:txBody>
      </p:sp>
      <p:sp>
        <p:nvSpPr>
          <p:cNvPr id="7" name="Rectangle 6"/>
          <p:cNvSpPr/>
          <p:nvPr/>
        </p:nvSpPr>
        <p:spPr>
          <a:xfrm>
            <a:off x="548640" y="1600200"/>
            <a:ext cx="3529584" cy="13716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600200"/>
            <a:ext cx="3529584" cy="8229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49808" y="1856232"/>
            <a:ext cx="3127248" cy="640080"/>
          </a:xfrm>
          <a:prstGeom prst="rect">
            <a:avLst/>
          </a:prstGeom>
          <a:noFill/>
        </p:spPr>
        <p:txBody>
          <a:bodyPr wrap="square" anchor="t" lIns="0" rIns="0" tIns="0" bIns="0">
            <a:spAutoFit/>
          </a:bodyPr>
          <a:lstStyle/>
          <a:p>
            <a:pPr algn="l"/>
            <a:r>
              <a:rPr sz="2000" b="1" i="0">
                <a:solidFill>
                  <a:srgbClr val="0F2044"/>
                </a:solidFill>
                <a:latin typeface="PingFang SC"/>
                <a:ea typeface="PingFang SC"/>
              </a:rPr>
              <a:t>整车能力</a:t>
            </a:r>
          </a:p>
        </p:txBody>
      </p:sp>
      <p:sp>
        <p:nvSpPr>
          <p:cNvPr id="10" name="TextBox 9"/>
          <p:cNvSpPr txBox="1"/>
          <p:nvPr/>
        </p:nvSpPr>
        <p:spPr>
          <a:xfrm>
            <a:off x="749808" y="2496312"/>
            <a:ext cx="3127248" cy="36575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复用底座</a:t>
            </a:r>
          </a:p>
          <a:p>
            <a:pPr algn="l"/>
            <a:r>
              <a:rPr sz="950" b="0" i="0">
                <a:solidFill>
                  <a:srgbClr val="696157"/>
                </a:solidFill>
                <a:latin typeface="PingFang SC"/>
                <a:ea typeface="PingFang SC"/>
              </a:rPr>
              <a:t>电池/电机/电控/制造/自动驾驶</a:t>
            </a:r>
          </a:p>
        </p:txBody>
      </p:sp>
      <p:sp>
        <p:nvSpPr>
          <p:cNvPr id="11" name="Rectangle 10"/>
          <p:cNvSpPr/>
          <p:nvPr/>
        </p:nvSpPr>
        <p:spPr>
          <a:xfrm>
            <a:off x="4334256" y="1600200"/>
            <a:ext cx="3529584" cy="13716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334256" y="1600200"/>
            <a:ext cx="3529584" cy="82296"/>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35424" y="1856232"/>
            <a:ext cx="3127248" cy="640080"/>
          </a:xfrm>
          <a:prstGeom prst="rect">
            <a:avLst/>
          </a:prstGeom>
          <a:noFill/>
        </p:spPr>
        <p:txBody>
          <a:bodyPr wrap="square" anchor="t" lIns="0" rIns="0" tIns="0" bIns="0">
            <a:spAutoFit/>
          </a:bodyPr>
          <a:lstStyle/>
          <a:p>
            <a:pPr algn="l"/>
            <a:r>
              <a:rPr sz="2000" b="1" i="0">
                <a:solidFill>
                  <a:srgbClr val="C8A55A"/>
                </a:solidFill>
                <a:latin typeface="PingFang SC"/>
                <a:ea typeface="PingFang SC"/>
              </a:rPr>
              <a:t>Optimus</a:t>
            </a:r>
          </a:p>
        </p:txBody>
      </p:sp>
      <p:sp>
        <p:nvSpPr>
          <p:cNvPr id="14" name="TextBox 13"/>
          <p:cNvSpPr txBox="1"/>
          <p:nvPr/>
        </p:nvSpPr>
        <p:spPr>
          <a:xfrm>
            <a:off x="4535424" y="2496312"/>
            <a:ext cx="3127248" cy="36575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同一套AI栈</a:t>
            </a:r>
          </a:p>
          <a:p>
            <a:pPr algn="l"/>
            <a:r>
              <a:rPr sz="950" b="0" i="0">
                <a:solidFill>
                  <a:srgbClr val="696157"/>
                </a:solidFill>
                <a:latin typeface="PingFang SC"/>
                <a:ea typeface="PingFang SC"/>
              </a:rPr>
              <a:t>FSD 视觉+端到端 迁移到机器人</a:t>
            </a:r>
          </a:p>
        </p:txBody>
      </p:sp>
      <p:sp>
        <p:nvSpPr>
          <p:cNvPr id="15" name="Rectangle 14"/>
          <p:cNvSpPr/>
          <p:nvPr/>
        </p:nvSpPr>
        <p:spPr>
          <a:xfrm>
            <a:off x="8119872" y="1600200"/>
            <a:ext cx="3529584" cy="13716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119872" y="1600200"/>
            <a:ext cx="3529584" cy="82296"/>
          </a:xfrm>
          <a:prstGeom prst="rect">
            <a:avLst/>
          </a:prstGeom>
          <a:solidFill>
            <a:srgbClr val="A6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21040" y="1856232"/>
            <a:ext cx="3127248" cy="640080"/>
          </a:xfrm>
          <a:prstGeom prst="rect">
            <a:avLst/>
          </a:prstGeom>
          <a:noFill/>
        </p:spPr>
        <p:txBody>
          <a:bodyPr wrap="square" anchor="t" lIns="0" rIns="0" tIns="0" bIns="0">
            <a:spAutoFit/>
          </a:bodyPr>
          <a:lstStyle/>
          <a:p>
            <a:pPr algn="l"/>
            <a:r>
              <a:rPr sz="2000" b="1" i="0">
                <a:solidFill>
                  <a:srgbClr val="A6332A"/>
                </a:solidFill>
                <a:latin typeface="PingFang SC"/>
                <a:ea typeface="PingFang SC"/>
              </a:rPr>
              <a:t>车规级</a:t>
            </a:r>
          </a:p>
        </p:txBody>
      </p:sp>
      <p:sp>
        <p:nvSpPr>
          <p:cNvPr id="18" name="TextBox 17"/>
          <p:cNvSpPr txBox="1"/>
          <p:nvPr/>
        </p:nvSpPr>
        <p:spPr>
          <a:xfrm>
            <a:off x="8321040" y="2496312"/>
            <a:ext cx="3127248" cy="36575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供应链</a:t>
            </a:r>
          </a:p>
          <a:p>
            <a:pPr algn="l"/>
            <a:r>
              <a:rPr sz="950" b="0" i="0">
                <a:solidFill>
                  <a:srgbClr val="696157"/>
                </a:solidFill>
                <a:latin typeface="PingFang SC"/>
                <a:ea typeface="PingFang SC"/>
              </a:rPr>
              <a:t>用造车规模压低机器人 BOM</a:t>
            </a:r>
          </a:p>
        </p:txBody>
      </p:sp>
      <p:sp>
        <p:nvSpPr>
          <p:cNvPr id="19" name="Rectangle 18"/>
          <p:cNvSpPr/>
          <p:nvPr/>
        </p:nvSpPr>
        <p:spPr>
          <a:xfrm>
            <a:off x="548640" y="3200400"/>
            <a:ext cx="5440680" cy="27432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48640" y="3200400"/>
            <a:ext cx="82296" cy="274320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04672" y="3364992"/>
            <a:ext cx="4983480"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特斯拉路径的三点启示</a:t>
            </a:r>
          </a:p>
        </p:txBody>
      </p:sp>
      <p:sp>
        <p:nvSpPr>
          <p:cNvPr id="22" name="TextBox 21"/>
          <p:cNvSpPr txBox="1"/>
          <p:nvPr/>
        </p:nvSpPr>
        <p:spPr>
          <a:xfrm>
            <a:off x="804672" y="3803904"/>
            <a:ext cx="4983480" cy="2011680"/>
          </a:xfrm>
          <a:prstGeom prst="rect">
            <a:avLst/>
          </a:prstGeom>
          <a:noFill/>
        </p:spPr>
        <p:txBody>
          <a:bodyPr wrap="square" lIns="0" rIns="0" tIns="0" bIns="0">
            <a:spAutoFit/>
          </a:bodyPr>
          <a:lstStyle/>
          <a:p>
            <a:pPr>
              <a:lnSpc>
                <a:spcPct val="104000"/>
              </a:lnSpc>
              <a:spcAft>
                <a:spcPts val="800"/>
              </a:spcAft>
            </a:pPr>
            <a:r>
              <a:rPr sz="1200" b="1">
                <a:solidFill>
                  <a:srgbClr val="0F2044"/>
                </a:solidFill>
                <a:latin typeface="PingFang SC"/>
              </a:rPr>
              <a:t>▸ </a:t>
            </a:r>
            <a:r>
              <a:rPr sz="1200" b="1">
                <a:solidFill>
                  <a:srgbClr val="0F2044"/>
                </a:solidFill>
                <a:latin typeface="PingFang SC"/>
              </a:rPr>
              <a:t>能力可迁移：</a:t>
            </a:r>
            <a:r>
              <a:rPr sz="1200">
                <a:solidFill>
                  <a:srgbClr val="1C2028"/>
                </a:solidFill>
                <a:latin typeface="PingFang SC"/>
              </a:rPr>
              <a:t>感知—决策—执行的工程栈，从四个轮子换到两条腿，边际成本远低于白手起家。</a:t>
            </a:r>
          </a:p>
          <a:p>
            <a:pPr>
              <a:lnSpc>
                <a:spcPct val="104000"/>
              </a:lnSpc>
              <a:spcAft>
                <a:spcPts val="800"/>
              </a:spcAft>
            </a:pPr>
            <a:r>
              <a:rPr sz="1200" b="1">
                <a:solidFill>
                  <a:srgbClr val="0F2044"/>
                </a:solidFill>
                <a:latin typeface="PingFang SC"/>
              </a:rPr>
              <a:t>▸ </a:t>
            </a:r>
            <a:r>
              <a:rPr sz="1200" b="1">
                <a:solidFill>
                  <a:srgbClr val="0F2044"/>
                </a:solidFill>
                <a:latin typeface="PingFang SC"/>
              </a:rPr>
              <a:t>数据可复用：</a:t>
            </a:r>
            <a:r>
              <a:rPr sz="1200">
                <a:solidFill>
                  <a:srgbClr val="1C2028"/>
                </a:solidFill>
                <a:latin typeface="PingFang SC"/>
              </a:rPr>
              <a:t>自动驾驶积累的世界模型与仿真能力，直接喂给机器人训练。</a:t>
            </a:r>
          </a:p>
          <a:p>
            <a:pPr>
              <a:lnSpc>
                <a:spcPct val="104000"/>
              </a:lnSpc>
              <a:spcAft>
                <a:spcPts val="800"/>
              </a:spcAft>
            </a:pPr>
            <a:r>
              <a:rPr sz="1200" b="1">
                <a:solidFill>
                  <a:srgbClr val="0F2044"/>
                </a:solidFill>
                <a:latin typeface="PingFang SC"/>
              </a:rPr>
              <a:t>▸ </a:t>
            </a:r>
            <a:r>
              <a:rPr sz="1200" b="1">
                <a:solidFill>
                  <a:srgbClr val="0F2044"/>
                </a:solidFill>
                <a:latin typeface="PingFang SC"/>
              </a:rPr>
              <a:t>制造即护城河：</a:t>
            </a:r>
            <a:r>
              <a:rPr sz="1200">
                <a:solidFill>
                  <a:srgbClr val="1C2028"/>
                </a:solidFill>
                <a:latin typeface="PingFang SC"/>
              </a:rPr>
              <a:t>真正拉开差距的不是算法，而是能否像造车一样把机器人「量产到便宜」。</a:t>
            </a:r>
          </a:p>
        </p:txBody>
      </p:sp>
      <p:sp>
        <p:nvSpPr>
          <p:cNvPr id="23" name="Rectangle 22"/>
          <p:cNvSpPr/>
          <p:nvPr/>
        </p:nvSpPr>
        <p:spPr>
          <a:xfrm>
            <a:off x="6199632" y="3200400"/>
            <a:ext cx="5440680" cy="274320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199632" y="3200400"/>
            <a:ext cx="82296" cy="2743200"/>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55664" y="3364992"/>
            <a:ext cx="4983480"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对宇树的镜像【推断】</a:t>
            </a:r>
          </a:p>
        </p:txBody>
      </p:sp>
      <p:sp>
        <p:nvSpPr>
          <p:cNvPr id="26" name="TextBox 25"/>
          <p:cNvSpPr txBox="1"/>
          <p:nvPr/>
        </p:nvSpPr>
        <p:spPr>
          <a:xfrm>
            <a:off x="6455664" y="3803904"/>
            <a:ext cx="4983480" cy="2011680"/>
          </a:xfrm>
          <a:prstGeom prst="rect">
            <a:avLst/>
          </a:prstGeom>
          <a:noFill/>
        </p:spPr>
        <p:txBody>
          <a:bodyPr wrap="square" lIns="0" rIns="0" tIns="0" bIns="0">
            <a:spAutoFit/>
          </a:bodyPr>
          <a:lstStyle/>
          <a:p>
            <a:pPr>
              <a:lnSpc>
                <a:spcPct val="104000"/>
              </a:lnSpc>
              <a:spcAft>
                <a:spcPts val="800"/>
              </a:spcAft>
            </a:pPr>
            <a:r>
              <a:rPr sz="1200" b="1">
                <a:solidFill>
                  <a:srgbClr val="C8A55A"/>
                </a:solidFill>
                <a:latin typeface="PingFang SC"/>
              </a:rPr>
              <a:t>▸ </a:t>
            </a:r>
            <a:r>
              <a:rPr sz="1200" b="1">
                <a:solidFill>
                  <a:srgbClr val="0F2044"/>
                </a:solidFill>
                <a:latin typeface="PingFang SC"/>
              </a:rPr>
              <a:t>宇树像「机器人界的早期特斯拉」：</a:t>
            </a:r>
            <a:r>
              <a:rPr sz="1200">
                <a:solidFill>
                  <a:srgbClr val="1C2028"/>
                </a:solidFill>
                <a:latin typeface="PingFang SC"/>
              </a:rPr>
              <a:t>全栈自研 + 本体降本 + 率先跑通商业闭环。</a:t>
            </a:r>
          </a:p>
          <a:p>
            <a:pPr>
              <a:lnSpc>
                <a:spcPct val="104000"/>
              </a:lnSpc>
              <a:spcAft>
                <a:spcPts val="800"/>
              </a:spcAft>
            </a:pPr>
            <a:r>
              <a:rPr sz="1200" b="1">
                <a:solidFill>
                  <a:srgbClr val="C8A55A"/>
                </a:solidFill>
                <a:latin typeface="PingFang SC"/>
              </a:rPr>
              <a:t>▸ </a:t>
            </a:r>
            <a:r>
              <a:rPr sz="1200" b="1">
                <a:solidFill>
                  <a:srgbClr val="0F2044"/>
                </a:solidFill>
                <a:latin typeface="PingFang SC"/>
              </a:rPr>
              <a:t>差异：</a:t>
            </a:r>
            <a:r>
              <a:rPr sz="1200">
                <a:solidFill>
                  <a:srgbClr val="1C2028"/>
                </a:solidFill>
                <a:latin typeface="PingFang SC"/>
              </a:rPr>
              <a:t>特斯拉有整车现金流反哺研发；宇树靠 IPO 募资 42 亿，其中 48% 押注模型研发[S1]。</a:t>
            </a:r>
          </a:p>
          <a:p>
            <a:pPr>
              <a:lnSpc>
                <a:spcPct val="104000"/>
              </a:lnSpc>
              <a:spcAft>
                <a:spcPts val="800"/>
              </a:spcAft>
            </a:pPr>
            <a:r>
              <a:rPr sz="1200" b="1">
                <a:solidFill>
                  <a:srgbClr val="C8A55A"/>
                </a:solidFill>
                <a:latin typeface="PingFang SC"/>
              </a:rPr>
              <a:t>▸ </a:t>
            </a:r>
            <a:r>
              <a:rPr sz="1200" b="1">
                <a:solidFill>
                  <a:srgbClr val="0F2044"/>
                </a:solidFill>
                <a:latin typeface="PingFang SC"/>
              </a:rPr>
              <a:t>共同命题：</a:t>
            </a:r>
            <a:r>
              <a:rPr sz="1200">
                <a:solidFill>
                  <a:srgbClr val="1C2028"/>
                </a:solidFill>
                <a:latin typeface="PingFang SC"/>
              </a:rPr>
              <a:t>谁能把「能动的智能体」做成白菜价，谁就赢下一轮。</a:t>
            </a:r>
          </a:p>
        </p:txBody>
      </p:sp>
      <p:sp>
        <p:nvSpPr>
          <p:cNvPr id="27" name="TextBox 26"/>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特斯拉信息为公开报道；宇树募投[S1]；镜像判断为本报告推断</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CHINA SUPPLY CHAIN</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样本二：新能源的胜利，正在向机器人迁移</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08</a:t>
            </a:r>
          </a:p>
        </p:txBody>
      </p:sp>
      <p:sp>
        <p:nvSpPr>
          <p:cNvPr id="7" name="Rectangle 6"/>
          <p:cNvSpPr/>
          <p:nvPr/>
        </p:nvSpPr>
        <p:spPr>
          <a:xfrm>
            <a:off x="548640" y="1600200"/>
            <a:ext cx="3529584" cy="14173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48640" y="1600200"/>
            <a:ext cx="3529584" cy="82296"/>
          </a:xfrm>
          <a:prstGeom prst="rect">
            <a:avLst/>
          </a:prstGeom>
          <a:solidFill>
            <a:srgbClr val="2E6B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49808" y="1856232"/>
            <a:ext cx="3127248" cy="640080"/>
          </a:xfrm>
          <a:prstGeom prst="rect">
            <a:avLst/>
          </a:prstGeom>
          <a:noFill/>
        </p:spPr>
        <p:txBody>
          <a:bodyPr wrap="square" anchor="t" lIns="0" rIns="0" tIns="0" bIns="0">
            <a:spAutoFit/>
          </a:bodyPr>
          <a:lstStyle/>
          <a:p>
            <a:pPr algn="l"/>
            <a:r>
              <a:rPr sz="2600" b="1" i="0">
                <a:solidFill>
                  <a:srgbClr val="2E6B4F"/>
                </a:solidFill>
                <a:latin typeface="PingFang SC"/>
                <a:ea typeface="PingFang SC"/>
              </a:rPr>
              <a:t>51.6%</a:t>
            </a:r>
          </a:p>
        </p:txBody>
      </p:sp>
      <p:sp>
        <p:nvSpPr>
          <p:cNvPr id="10" name="TextBox 9"/>
          <p:cNvSpPr txBox="1"/>
          <p:nvPr/>
        </p:nvSpPr>
        <p:spPr>
          <a:xfrm>
            <a:off x="749808" y="2496312"/>
            <a:ext cx="3127248" cy="41147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2025 新能源渗透率</a:t>
            </a:r>
          </a:p>
          <a:p>
            <a:pPr algn="l"/>
            <a:r>
              <a:rPr sz="950" b="0" i="0">
                <a:solidFill>
                  <a:srgbClr val="696157"/>
                </a:solidFill>
                <a:latin typeface="PingFang SC"/>
                <a:ea typeface="PingFang SC"/>
              </a:rPr>
              <a:t>中国进入「电车主导」时代</a:t>
            </a:r>
          </a:p>
        </p:txBody>
      </p:sp>
      <p:sp>
        <p:nvSpPr>
          <p:cNvPr id="11" name="Rectangle 10"/>
          <p:cNvSpPr/>
          <p:nvPr/>
        </p:nvSpPr>
        <p:spPr>
          <a:xfrm>
            <a:off x="4334256" y="1600200"/>
            <a:ext cx="3529584" cy="14173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334256" y="1600200"/>
            <a:ext cx="3529584" cy="8229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35424" y="1856232"/>
            <a:ext cx="3127248" cy="640080"/>
          </a:xfrm>
          <a:prstGeom prst="rect">
            <a:avLst/>
          </a:prstGeom>
          <a:noFill/>
        </p:spPr>
        <p:txBody>
          <a:bodyPr wrap="square" anchor="t" lIns="0" rIns="0" tIns="0" bIns="0">
            <a:spAutoFit/>
          </a:bodyPr>
          <a:lstStyle/>
          <a:p>
            <a:pPr algn="l"/>
            <a:r>
              <a:rPr sz="2400" b="1" i="0">
                <a:solidFill>
                  <a:srgbClr val="0F2044"/>
                </a:solidFill>
                <a:latin typeface="PingFang SC"/>
                <a:ea typeface="PingFang SC"/>
              </a:rPr>
              <a:t>700万+</a:t>
            </a:r>
          </a:p>
        </p:txBody>
      </p:sp>
      <p:sp>
        <p:nvSpPr>
          <p:cNvPr id="14" name="TextBox 13"/>
          <p:cNvSpPr txBox="1"/>
          <p:nvPr/>
        </p:nvSpPr>
        <p:spPr>
          <a:xfrm>
            <a:off x="4535424" y="2496312"/>
            <a:ext cx="3127248" cy="41147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上半年新能源产销(辆)</a:t>
            </a:r>
          </a:p>
          <a:p>
            <a:pPr algn="l"/>
            <a:r>
              <a:rPr sz="950" b="0" i="0">
                <a:solidFill>
                  <a:srgbClr val="696157"/>
                </a:solidFill>
                <a:latin typeface="PingFang SC"/>
                <a:ea typeface="PingFang SC"/>
              </a:rPr>
              <a:t>全球最大最完整供应链</a:t>
            </a:r>
          </a:p>
        </p:txBody>
      </p:sp>
      <p:sp>
        <p:nvSpPr>
          <p:cNvPr id="15" name="Rectangle 14"/>
          <p:cNvSpPr/>
          <p:nvPr/>
        </p:nvSpPr>
        <p:spPr>
          <a:xfrm>
            <a:off x="8119872" y="1600200"/>
            <a:ext cx="3529584" cy="141732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119872" y="1600200"/>
            <a:ext cx="3529584" cy="82296"/>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21040" y="1856232"/>
            <a:ext cx="3127248" cy="640080"/>
          </a:xfrm>
          <a:prstGeom prst="rect">
            <a:avLst/>
          </a:prstGeom>
          <a:noFill/>
        </p:spPr>
        <p:txBody>
          <a:bodyPr wrap="square" anchor="t" lIns="0" rIns="0" tIns="0" bIns="0">
            <a:spAutoFit/>
          </a:bodyPr>
          <a:lstStyle/>
          <a:p>
            <a:pPr algn="l"/>
            <a:r>
              <a:rPr sz="2600" b="1" i="0">
                <a:solidFill>
                  <a:srgbClr val="C8A55A"/>
                </a:solidFill>
                <a:latin typeface="PingFang SC"/>
                <a:ea typeface="PingFang SC"/>
              </a:rPr>
              <a:t>94%</a:t>
            </a:r>
          </a:p>
        </p:txBody>
      </p:sp>
      <p:sp>
        <p:nvSpPr>
          <p:cNvPr id="18" name="TextBox 17"/>
          <p:cNvSpPr txBox="1"/>
          <p:nvPr/>
        </p:nvSpPr>
        <p:spPr>
          <a:xfrm>
            <a:off x="8321040" y="2496312"/>
            <a:ext cx="3127248" cy="411479"/>
          </a:xfrm>
          <a:prstGeom prst="rect">
            <a:avLst/>
          </a:prstGeom>
          <a:noFill/>
        </p:spPr>
        <p:txBody>
          <a:bodyPr wrap="square" anchor="t" lIns="0" rIns="0" tIns="0" bIns="0">
            <a:spAutoFit/>
          </a:bodyPr>
          <a:lstStyle/>
          <a:p>
            <a:pPr algn="l">
              <a:spcAft>
                <a:spcPts val="200"/>
              </a:spcAft>
            </a:pPr>
            <a:r>
              <a:rPr sz="1200" b="1" i="0">
                <a:solidFill>
                  <a:srgbClr val="1C2028"/>
                </a:solidFill>
                <a:latin typeface="PingFang SC"/>
                <a:ea typeface="PingFang SC"/>
              </a:rPr>
              <a:t>2026 人形国产化率(预测)</a:t>
            </a:r>
          </a:p>
          <a:p>
            <a:pPr algn="l"/>
            <a:r>
              <a:rPr sz="950" b="0" i="0">
                <a:solidFill>
                  <a:srgbClr val="696157"/>
                </a:solidFill>
                <a:latin typeface="PingFang SC"/>
                <a:ea typeface="PingFang SC"/>
              </a:rPr>
              <a:t>TrendForce 口径</a:t>
            </a:r>
          </a:p>
        </p:txBody>
      </p:sp>
      <p:sp>
        <p:nvSpPr>
          <p:cNvPr id="19" name="Rectangle 18"/>
          <p:cNvSpPr/>
          <p:nvPr/>
        </p:nvSpPr>
        <p:spPr>
          <a:xfrm>
            <a:off x="548640" y="3246120"/>
            <a:ext cx="11091672" cy="269748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48640" y="3246120"/>
            <a:ext cx="82296" cy="2697480"/>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04672" y="3410712"/>
            <a:ext cx="10634472"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为什么这套能力能平移</a:t>
            </a:r>
          </a:p>
        </p:txBody>
      </p:sp>
      <p:sp>
        <p:nvSpPr>
          <p:cNvPr id="22" name="TextBox 21"/>
          <p:cNvSpPr txBox="1"/>
          <p:nvPr/>
        </p:nvSpPr>
        <p:spPr>
          <a:xfrm>
            <a:off x="804672" y="3849624"/>
            <a:ext cx="10634472" cy="1965960"/>
          </a:xfrm>
          <a:prstGeom prst="rect">
            <a:avLst/>
          </a:prstGeom>
          <a:noFill/>
        </p:spPr>
        <p:txBody>
          <a:bodyPr wrap="square" lIns="0" rIns="0" tIns="0" bIns="0">
            <a:spAutoFit/>
          </a:bodyPr>
          <a:lstStyle/>
          <a:p>
            <a:pPr>
              <a:lnSpc>
                <a:spcPct val="104000"/>
              </a:lnSpc>
              <a:spcAft>
                <a:spcPts val="900"/>
              </a:spcAft>
            </a:pPr>
            <a:r>
              <a:rPr sz="1250" b="1">
                <a:solidFill>
                  <a:srgbClr val="0F2044"/>
                </a:solidFill>
                <a:latin typeface="PingFang SC"/>
              </a:rPr>
              <a:t>▸ </a:t>
            </a:r>
            <a:r>
              <a:rPr sz="1250" b="1">
                <a:solidFill>
                  <a:srgbClr val="0F2044"/>
                </a:solidFill>
                <a:latin typeface="PingFang SC"/>
              </a:rPr>
              <a:t>电机/电控/精密制造的溢出：</a:t>
            </a:r>
            <a:r>
              <a:rPr sz="1250">
                <a:solidFill>
                  <a:srgbClr val="1C2028"/>
                </a:solidFill>
                <a:latin typeface="PingFang SC"/>
              </a:rPr>
              <a:t>为新能源车建的电机、精密加工、传感器产能与工艺，正是机器人「三大件」的上游。</a:t>
            </a:r>
          </a:p>
          <a:p>
            <a:pPr>
              <a:lnSpc>
                <a:spcPct val="104000"/>
              </a:lnSpc>
              <a:spcAft>
                <a:spcPts val="900"/>
              </a:spcAft>
            </a:pPr>
            <a:r>
              <a:rPr sz="1250" b="1">
                <a:solidFill>
                  <a:srgbClr val="0F2044"/>
                </a:solidFill>
                <a:latin typeface="PingFang SC"/>
              </a:rPr>
              <a:t>▸ </a:t>
            </a:r>
            <a:r>
              <a:rPr sz="1250" b="1">
                <a:solidFill>
                  <a:srgbClr val="0F2044"/>
                </a:solidFill>
                <a:latin typeface="PingFang SC"/>
              </a:rPr>
              <a:t>成本曲线的复制：</a:t>
            </a:r>
            <a:r>
              <a:rPr sz="1250">
                <a:solidFill>
                  <a:srgbClr val="1C2028"/>
                </a:solidFill>
                <a:latin typeface="PingFang SC"/>
              </a:rPr>
              <a:t>中国供应链把电池价格打下来成就电动车渗透率；同一逻辑正作用于减速器、无框电机、灵巧手。</a:t>
            </a:r>
          </a:p>
          <a:p>
            <a:pPr>
              <a:lnSpc>
                <a:spcPct val="104000"/>
              </a:lnSpc>
              <a:spcAft>
                <a:spcPts val="900"/>
              </a:spcAft>
            </a:pPr>
            <a:r>
              <a:rPr sz="1250" b="1">
                <a:solidFill>
                  <a:srgbClr val="0F2044"/>
                </a:solidFill>
                <a:latin typeface="PingFang SC"/>
              </a:rPr>
              <a:t>▸ </a:t>
            </a:r>
            <a:r>
              <a:rPr sz="1250" b="1">
                <a:solidFill>
                  <a:srgbClr val="0F2044"/>
                </a:solidFill>
                <a:latin typeface="PingFang SC"/>
              </a:rPr>
              <a:t>格局的先发：</a:t>
            </a:r>
            <a:r>
              <a:rPr sz="1250">
                <a:solidFill>
                  <a:srgbClr val="1C2028"/>
                </a:solidFill>
                <a:latin typeface="PingFang SC"/>
              </a:rPr>
              <a:t>结果就是——2025 年全球人形出货九成以上来自中国厂商（Smart Analytics[S4]），宇树+智元合计近80%中国市场（TrendForce[S6]）。</a:t>
            </a:r>
          </a:p>
          <a:p>
            <a:pPr>
              <a:lnSpc>
                <a:spcPct val="104000"/>
              </a:lnSpc>
              <a:spcAft>
                <a:spcPts val="900"/>
              </a:spcAft>
            </a:pPr>
            <a:r>
              <a:rPr sz="1250" b="1">
                <a:solidFill>
                  <a:srgbClr val="0F2044"/>
                </a:solidFill>
                <a:latin typeface="PingFang SC"/>
              </a:rPr>
              <a:t>▸ </a:t>
            </a:r>
            <a:r>
              <a:rPr sz="1250" b="1">
                <a:solidFill>
                  <a:srgbClr val="0F2044"/>
                </a:solidFill>
                <a:latin typeface="PingFang SC"/>
              </a:rPr>
              <a:t>宇树是缩影：</a:t>
            </a:r>
            <a:r>
              <a:rPr sz="1250">
                <a:solidFill>
                  <a:srgbClr val="1C2028"/>
                </a:solidFill>
                <a:latin typeface="PingFang SC"/>
              </a:rPr>
              <a:t>90%+ 核心零部件自研、海外收入长期超70%[S2]，把「中国制造+全球卖」的打法搬到了机器人上。</a:t>
            </a:r>
          </a:p>
        </p:txBody>
      </p:sp>
      <p:sp>
        <p:nvSpPr>
          <p:cNvPr id="23" name="TextBox 22"/>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[A1]新浪财经渗透率51.6%；[A2]中汽协上半年产销超700万；[S4][S6]行业口径；海外占比[S2]待逐年核验</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F20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28016"/>
            <a:ext cx="1920240" cy="50292"/>
          </a:xfrm>
          <a:prstGeom prst="rect">
            <a:avLst/>
          </a:prstGeom>
          <a:solidFill>
            <a:srgbClr val="C8A5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384048"/>
            <a:ext cx="11094415" cy="274320"/>
          </a:xfrm>
          <a:prstGeom prst="rect">
            <a:avLst/>
          </a:prstGeom>
          <a:noFill/>
        </p:spPr>
        <p:txBody>
          <a:bodyPr wrap="square" anchor="t" lIns="0" rIns="0" tIns="0" bIns="0">
            <a:spAutoFit/>
          </a:bodyPr>
          <a:lstStyle/>
          <a:p>
            <a:pPr algn="l"/>
            <a:r>
              <a:rPr sz="1150" b="1" i="0">
                <a:solidFill>
                  <a:srgbClr val="C8A55A"/>
                </a:solidFill>
                <a:latin typeface="PingFang SC"/>
                <a:ea typeface="PingFang SC"/>
              </a:rPr>
              <a:t>S-CURVE</a:t>
            </a:r>
          </a:p>
        </p:txBody>
      </p:sp>
      <p:sp>
        <p:nvSpPr>
          <p:cNvPr id="5" name="TextBox 4"/>
          <p:cNvSpPr txBox="1"/>
          <p:nvPr/>
        </p:nvSpPr>
        <p:spPr>
          <a:xfrm>
            <a:off x="548640" y="658368"/>
            <a:ext cx="10180015" cy="777240"/>
          </a:xfrm>
          <a:prstGeom prst="rect">
            <a:avLst/>
          </a:prstGeom>
          <a:noFill/>
        </p:spPr>
        <p:txBody>
          <a:bodyPr wrap="square" anchor="t" lIns="0" rIns="0" tIns="0" bIns="0">
            <a:spAutoFit/>
          </a:bodyPr>
          <a:lstStyle/>
          <a:p>
            <a:pPr algn="l">
              <a:lnSpc>
                <a:spcPct val="95000"/>
              </a:lnSpc>
            </a:pPr>
            <a:r>
              <a:rPr sz="2700" b="1" i="0">
                <a:solidFill>
                  <a:srgbClr val="0F2044"/>
                </a:solidFill>
                <a:latin typeface="PingFang SC"/>
                <a:ea typeface="PingFang SC"/>
              </a:rPr>
              <a:t>第一把尺子：渗透率——机器人还在曲线的最左端</a:t>
            </a:r>
          </a:p>
        </p:txBody>
      </p:sp>
      <p:sp>
        <p:nvSpPr>
          <p:cNvPr id="6" name="TextBox 5"/>
          <p:cNvSpPr txBox="1"/>
          <p:nvPr/>
        </p:nvSpPr>
        <p:spPr>
          <a:xfrm>
            <a:off x="10545775" y="384048"/>
            <a:ext cx="1097280" cy="274320"/>
          </a:xfrm>
          <a:prstGeom prst="rect">
            <a:avLst/>
          </a:prstGeom>
          <a:noFill/>
        </p:spPr>
        <p:txBody>
          <a:bodyPr wrap="square" anchor="t" lIns="0" rIns="0" tIns="0" bIns="0">
            <a:spAutoFit/>
          </a:bodyPr>
          <a:lstStyle/>
          <a:p>
            <a:pPr algn="r"/>
            <a:r>
              <a:rPr sz="1150" b="1" i="0">
                <a:solidFill>
                  <a:srgbClr val="696157"/>
                </a:solidFill>
                <a:latin typeface="PingFang SC"/>
                <a:ea typeface="PingFang SC"/>
              </a:rPr>
              <a:t>09</a:t>
            </a:r>
          </a:p>
        </p:txBody>
      </p:sp>
      <p:graphicFrame>
        <p:nvGraphicFramePr>
          <p:cNvPr id="7" name="Chart 6"/>
          <p:cNvGraphicFramePr>
            <a:graphicFrameLocks noGrp="1"/>
          </p:cNvGraphicFramePr>
          <p:nvPr/>
        </p:nvGraphicFramePr>
        <p:xfrm>
          <a:off x="502920" y="1554480"/>
          <a:ext cx="6583680" cy="4297680"/>
        </p:xfrm>
        <a:graphic>
          <a:graphicData uri="http://schemas.openxmlformats.org/drawingml/2006/chart">
            <c:chart xmlns:c="http://schemas.openxmlformats.org/drawingml/2006/chart" r:id="rId2"/>
          </a:graphicData>
        </a:graphic>
      </p:graphicFrame>
      <p:sp>
        <p:nvSpPr>
          <p:cNvPr id="8" name="Rectangle 7"/>
          <p:cNvSpPr/>
          <p:nvPr/>
        </p:nvSpPr>
        <p:spPr>
          <a:xfrm>
            <a:off x="7315200" y="1554480"/>
            <a:ext cx="4315968" cy="4297680"/>
          </a:xfrm>
          <a:prstGeom prst="rect">
            <a:avLst/>
          </a:prstGeom>
          <a:solidFill>
            <a:srgbClr val="FFFFFF"/>
          </a:solidFill>
          <a:ln w="12700">
            <a:solidFill>
              <a:srgbClr val="D9D2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7315200" y="1554480"/>
            <a:ext cx="82296" cy="4297680"/>
          </a:xfrm>
          <a:prstGeom prst="rect">
            <a:avLst/>
          </a:prstGeom>
          <a:solidFill>
            <a:srgbClr val="2E6B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571231" y="1719072"/>
            <a:ext cx="3858768" cy="365760"/>
          </a:xfrm>
          <a:prstGeom prst="rect">
            <a:avLst/>
          </a:prstGeom>
          <a:noFill/>
        </p:spPr>
        <p:txBody>
          <a:bodyPr wrap="square" anchor="t" lIns="0" rIns="0" tIns="0" bIns="0">
            <a:spAutoFit/>
          </a:bodyPr>
          <a:lstStyle/>
          <a:p>
            <a:pPr algn="l"/>
            <a:r>
              <a:rPr sz="1300" b="1" i="0">
                <a:solidFill>
                  <a:srgbClr val="0F2044"/>
                </a:solidFill>
                <a:latin typeface="PingFang SC"/>
                <a:ea typeface="PingFang SC"/>
              </a:rPr>
              <a:t>读这条曲线</a:t>
            </a:r>
          </a:p>
        </p:txBody>
      </p:sp>
      <p:sp>
        <p:nvSpPr>
          <p:cNvPr id="11" name="TextBox 10"/>
          <p:cNvSpPr txBox="1"/>
          <p:nvPr/>
        </p:nvSpPr>
        <p:spPr>
          <a:xfrm>
            <a:off x="7571231" y="2157984"/>
            <a:ext cx="3858768" cy="3566160"/>
          </a:xfrm>
          <a:prstGeom prst="rect">
            <a:avLst/>
          </a:prstGeom>
          <a:noFill/>
        </p:spPr>
        <p:txBody>
          <a:bodyPr wrap="square" lIns="0" rIns="0" tIns="0" bIns="0">
            <a:spAutoFit/>
          </a:bodyPr>
          <a:lstStyle/>
          <a:p>
            <a:pPr>
              <a:lnSpc>
                <a:spcPct val="104000"/>
              </a:lnSpc>
              <a:spcAft>
                <a:spcPts val="800"/>
              </a:spcAft>
            </a:pPr>
            <a:r>
              <a:rPr sz="1200" b="1">
                <a:solidFill>
                  <a:srgbClr val="2E6B4F"/>
                </a:solidFill>
                <a:latin typeface="PingFang SC"/>
              </a:rPr>
              <a:t>▸ </a:t>
            </a:r>
            <a:r>
              <a:rPr sz="1200" b="1">
                <a:solidFill>
                  <a:srgbClr val="0F2044"/>
                </a:solidFill>
                <a:latin typeface="PingFang SC"/>
              </a:rPr>
              <a:t>汽车的模板：</a:t>
            </a:r>
            <a:r>
              <a:rPr sz="1200">
                <a:solidFill>
                  <a:srgbClr val="1C2028"/>
                </a:solidFill>
                <a:latin typeface="PingFang SC"/>
              </a:rPr>
              <a:t>渗透率从 &lt;10% 到 &gt;50% 用了约 5 年，拐点出现在成本与体验同时越线的那一刻。</a:t>
            </a:r>
          </a:p>
          <a:p>
            <a:pPr>
              <a:lnSpc>
                <a:spcPct val="104000"/>
              </a:lnSpc>
              <a:spcAft>
                <a:spcPts val="800"/>
              </a:spcAft>
            </a:pPr>
            <a:r>
              <a:rPr sz="1200" b="1">
                <a:solidFill>
                  <a:srgbClr val="2E6B4F"/>
                </a:solidFill>
                <a:latin typeface="PingFang SC"/>
              </a:rPr>
              <a:t>▸ </a:t>
            </a:r>
            <a:r>
              <a:rPr sz="1200" b="1">
                <a:solidFill>
                  <a:srgbClr val="0F2044"/>
                </a:solidFill>
                <a:latin typeface="PingFang SC"/>
              </a:rPr>
              <a:t>机器人的位置：</a:t>
            </a:r>
            <a:r>
              <a:rPr sz="1200">
                <a:solidFill>
                  <a:srgbClr val="1C2028"/>
                </a:solidFill>
                <a:latin typeface="PingFang SC"/>
              </a:rPr>
              <a:t>人形仍处「0→1」，2025 全球仅万台级出货，渗透率≈0——相当于曲线的 2015 年之前。</a:t>
            </a:r>
          </a:p>
          <a:p>
            <a:pPr>
              <a:lnSpc>
                <a:spcPct val="104000"/>
              </a:lnSpc>
              <a:spcAft>
                <a:spcPts val="800"/>
              </a:spcAft>
            </a:pPr>
            <a:r>
              <a:rPr sz="1200" b="1">
                <a:solidFill>
                  <a:srgbClr val="2E6B4F"/>
                </a:solidFill>
                <a:latin typeface="PingFang SC"/>
              </a:rPr>
              <a:t>▸ </a:t>
            </a:r>
            <a:r>
              <a:rPr sz="1200" b="1">
                <a:solidFill>
                  <a:srgbClr val="0F2044"/>
                </a:solidFill>
                <a:latin typeface="PingFang SC"/>
              </a:rPr>
              <a:t>关键推论【推断】：</a:t>
            </a:r>
            <a:r>
              <a:rPr sz="1200">
                <a:solidFill>
                  <a:srgbClr val="1C2028"/>
                </a:solidFill>
                <a:latin typeface="PingFang SC"/>
              </a:rPr>
              <a:t>真正决定机器人 S 曲线陡峭程度的，会是「单台成本」与「通用任务成功率」这两条线何时同时越线。</a:t>
            </a:r>
          </a:p>
        </p:txBody>
      </p:sp>
      <p:sp>
        <p:nvSpPr>
          <p:cNvPr id="12" name="TextBox 11"/>
          <p:cNvSpPr txBox="1"/>
          <p:nvPr/>
        </p:nvSpPr>
        <p:spPr>
          <a:xfrm>
            <a:off x="548640" y="6455664"/>
            <a:ext cx="11094415" cy="292608"/>
          </a:xfrm>
          <a:prstGeom prst="rect">
            <a:avLst/>
          </a:prstGeom>
          <a:noFill/>
        </p:spPr>
        <p:txBody>
          <a:bodyPr wrap="square" anchor="t" lIns="0" rIns="0" tIns="0" bIns="0">
            <a:spAutoFit/>
          </a:bodyPr>
          <a:lstStyle/>
          <a:p>
            <a:pPr algn="l"/>
            <a:r>
              <a:rPr sz="900" b="1" i="0">
                <a:solidFill>
                  <a:srgbClr val="C8A55A"/>
                </a:solidFill>
                <a:latin typeface="PingFang SC"/>
                <a:ea typeface="PingFang SC"/>
              </a:rPr>
              <a:t>数据来源  </a:t>
            </a:r>
            <a:r>
              <a:rPr sz="900" b="0" i="0">
                <a:solidFill>
                  <a:srgbClr val="696157"/>
                </a:solidFill>
                <a:latin typeface="PingFang SC"/>
                <a:ea typeface="PingFang SC"/>
              </a:rPr>
              <a:t>渗透率为中汽协/公开报道约值[A1][A2][A3]，个别年份为区间中值·待核实；机器人为出货口径</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