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营业收入(亿元)</c:v>
                </c:pt>
              </c:strCache>
            </c:strRef>
          </c:tx>
          <c:spPr>
            <a:solidFill>
              <a:srgbClr val="0F2044"/>
            </a:solidFill>
          </c:spPr>
          <c:cat>
            <c:strRef>
              <c:f>Sheet1!$A$2:$A$5</c:f>
              <c:strCach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1.23</c:v>
                </c:pt>
                <c:pt idx="1">
                  <c:v>1.59</c:v>
                </c:pt>
                <c:pt idx="2">
                  <c:v>3.92</c:v>
                </c:pt>
                <c:pt idx="3">
                  <c:v>16.99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归母净利润(亿元)</c:v>
                </c:pt>
              </c:strCache>
            </c:strRef>
          </c:tx>
          <c:spPr>
            <a:solidFill>
              <a:srgbClr val="C8A55A"/>
            </a:solidFill>
          </c:spPr>
          <c:cat>
            <c:strRef>
              <c:f>Sheet1!$A$2:$A$5</c:f>
              <c:strCach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-0.22</c:v>
                </c:pt>
                <c:pt idx="1">
                  <c:v>-0.11</c:v>
                </c:pt>
                <c:pt idx="2">
                  <c:v>0.95</c:v>
                </c:pt>
                <c:pt idx="3">
                  <c:v>2.88</c:v>
                </c:pt>
              </c:numCache>
            </c:numRef>
          </c:val>
        </c:ser>
        <c:dLbls>
          <c:numFmt formatCode="0.00" sourceLinked="0"/>
          <c:txPr>
            <a:bodyPr/>
            <a:lstStyle/>
            <a:p>
              <a:pPr>
                <a:defRPr sz="950">
                  <a:solidFill>
                    <a:srgbClr val="696157"/>
                  </a:solidFill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100">
                <a:latin typeface="PingFang SC"/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>
          <c:spPr>
            <a:ln>
              <a:solidFill>
                <a:srgbClr val="D9D2C4"/>
              </a:solidFill>
            </a:ln>
          </c:spPr>
        </c:majorGridlines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b"/>
      <c:overlay val="0"/>
      <c:txPr>
        <a:bodyPr/>
        <a:lstStyle/>
        <a:p>
          <a:pPr>
            <a:defRPr sz="1100">
              <a:latin typeface="PingFang SC"/>
            </a:defRPr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675120" cy="6858000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675120" y="0"/>
            <a:ext cx="5516575" cy="6858000"/>
          </a:xfrm>
          <a:prstGeom prst="rect">
            <a:avLst/>
          </a:prstGeom>
          <a:solidFill>
            <a:srgbClr val="F5F2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over1.png"/>
          <p:cNvPicPr>
            <a:picLocks noChangeAspect="1"/>
          </p:cNvPicPr>
          <p:nvPr/>
        </p:nvPicPr>
        <p:blipFill>
          <a:blip r:embed="rId2"/>
          <a:srcRect t="12500" b="12500"/>
          <a:stretch>
            <a:fillRect/>
          </a:stretch>
        </p:blipFill>
        <p:spPr>
          <a:xfrm>
            <a:off x="7223760" y="960120"/>
            <a:ext cx="4389120" cy="493776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675120" y="0"/>
            <a:ext cx="41148" cy="6858000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680960" y="6053328"/>
            <a:ext cx="2286000" cy="45720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58368" y="658368"/>
            <a:ext cx="539496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00" b="1" i="0">
                <a:solidFill>
                  <a:srgbClr val="C8A55A"/>
                </a:solidFill>
                <a:latin typeface="PingFang SC"/>
                <a:ea typeface="PingFang SC"/>
              </a:rPr>
              <a:t>科创板 · 688836.SH · 人形机器人第一股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1965960"/>
            <a:ext cx="5760720" cy="1920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600" b="1" i="0">
                <a:solidFill>
                  <a:srgbClr val="FFFFFF"/>
                </a:solidFill>
                <a:latin typeface="PingFang SC"/>
                <a:ea typeface="PingFang SC"/>
              </a:rPr>
              <a:t>宇树科技招股书</a:t>
            </a:r>
          </a:p>
          <a:p>
            <a:pPr algn="l">
              <a:spcBef>
                <a:spcPts val="600"/>
              </a:spcBef>
            </a:pPr>
            <a:r>
              <a:rPr sz="3000" b="1" i="0">
                <a:solidFill>
                  <a:srgbClr val="E3CE9C"/>
                </a:solidFill>
                <a:latin typeface="PingFang SC"/>
                <a:ea typeface="PingFang SC"/>
              </a:rPr>
              <a:t>核心数据提取与交叉验证</a:t>
            </a:r>
          </a:p>
        </p:txBody>
      </p:sp>
      <p:sp>
        <p:nvSpPr>
          <p:cNvPr id="9" name="Rectangle 8"/>
          <p:cNvSpPr/>
          <p:nvPr/>
        </p:nvSpPr>
        <p:spPr>
          <a:xfrm>
            <a:off x="658368" y="3977639"/>
            <a:ext cx="2194560" cy="36576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8368" y="4206240"/>
            <a:ext cx="576072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450" b="0" i="0">
                <a:solidFill>
                  <a:srgbClr val="EAE6DC"/>
                </a:solidFill>
                <a:latin typeface="PingFang SC"/>
                <a:ea typeface="PingFang SC"/>
              </a:rPr>
              <a:t>财务与行业双维取数 · 多源勾稽验证 · 具身智能近5年认知框架</a:t>
            </a:r>
          </a:p>
          <a:p>
            <a:pPr algn="l">
              <a:spcBef>
                <a:spcPts val="1200"/>
              </a:spcBef>
            </a:pPr>
            <a:r>
              <a:rPr sz="1200" b="1" i="0">
                <a:solidFill>
                  <a:srgbClr val="C8A55A"/>
                </a:solidFill>
                <a:latin typeface="PingFang SC"/>
                <a:ea typeface="PingFang SC"/>
              </a:rPr>
              <a:t>投资／研究深度报告  |  数据截至 2026-08-28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6473952"/>
            <a:ext cx="11094415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1" i="0">
                <a:solidFill>
                  <a:srgbClr val="C8A55A"/>
                </a:solidFill>
                <a:latin typeface="PingFang SC"/>
                <a:ea typeface="PingFang SC"/>
              </a:rPr>
              <a:t>数据来源  </a:t>
            </a:r>
            <a:r>
              <a:rPr sz="900" b="0" i="0">
                <a:solidFill>
                  <a:srgbClr val="696157"/>
                </a:solidFill>
                <a:latin typeface="PingFang SC"/>
                <a:ea typeface="PingFang SC"/>
              </a:rPr>
              <a:t>东方财富汽车组[S1]、新浪财经[S2/S3/S4]、中国网[S5]、TrendForce[S6]、Omdia[S7] 公开披露与研报交叉整理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28016"/>
            <a:ext cx="1920240" cy="50292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 i="0">
                <a:solidFill>
                  <a:srgbClr val="C8A55A"/>
                </a:solidFill>
                <a:latin typeface="PingFang SC"/>
                <a:ea typeface="PingFang SC"/>
              </a:rPr>
              <a:t>MARKET SIZE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58368"/>
            <a:ext cx="10180015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2700" b="1" i="0">
                <a:solidFill>
                  <a:srgbClr val="0F2044"/>
                </a:solidFill>
                <a:latin typeface="PingFang SC"/>
                <a:ea typeface="PingFang SC"/>
              </a:rPr>
              <a:t>行业有多大：从万台到百万台的想象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45775" y="384048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150" b="1" i="0">
                <a:solidFill>
                  <a:srgbClr val="696157"/>
                </a:solidFill>
                <a:latin typeface="PingFang SC"/>
                <a:ea typeface="PingFang SC"/>
              </a:rPr>
              <a:t>10</a:t>
            </a:r>
          </a:p>
        </p:txBody>
      </p:sp>
      <p:sp>
        <p:nvSpPr>
          <p:cNvPr id="7" name="Rectangle 6"/>
          <p:cNvSpPr/>
          <p:nvPr/>
        </p:nvSpPr>
        <p:spPr>
          <a:xfrm>
            <a:off x="548640" y="1554480"/>
            <a:ext cx="2633472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48640" y="1554480"/>
            <a:ext cx="2633472" cy="82296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49808" y="1810512"/>
            <a:ext cx="2231136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400" b="1" i="0">
                <a:solidFill>
                  <a:srgbClr val="0F2044"/>
                </a:solidFill>
                <a:latin typeface="PingFang SC"/>
                <a:ea typeface="PingFang SC"/>
              </a:rPr>
              <a:t>1.3万台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9808" y="2450591"/>
            <a:ext cx="2231136" cy="41147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 i="0">
                <a:solidFill>
                  <a:srgbClr val="1C2028"/>
                </a:solidFill>
                <a:latin typeface="PingFang SC"/>
                <a:ea typeface="PingFang SC"/>
              </a:rPr>
              <a:t>2025 全球人形出货</a:t>
            </a:r>
          </a:p>
          <a:p>
            <a:pPr algn="l"/>
            <a:r>
              <a:rPr sz="950" b="0" i="0">
                <a:solidFill>
                  <a:srgbClr val="696157"/>
                </a:solidFill>
                <a:latin typeface="PingFang SC"/>
                <a:ea typeface="PingFang SC"/>
              </a:rPr>
              <a:t>Omdia 口径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310128" y="1554480"/>
            <a:ext cx="2633472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3310128" y="1554480"/>
            <a:ext cx="2633472" cy="82296"/>
          </a:xfrm>
          <a:prstGeom prst="rect">
            <a:avLst/>
          </a:prstGeom>
          <a:solidFill>
            <a:srgbClr val="2E6B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511296" y="1810512"/>
            <a:ext cx="2231136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400" b="1" i="0">
                <a:solidFill>
                  <a:srgbClr val="2E6B4F"/>
                </a:solidFill>
                <a:latin typeface="PingFang SC"/>
                <a:ea typeface="PingFang SC"/>
              </a:rPr>
              <a:t>+3倍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11296" y="2450591"/>
            <a:ext cx="2231136" cy="41147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 i="0">
                <a:solidFill>
                  <a:srgbClr val="1C2028"/>
                </a:solidFill>
                <a:latin typeface="PingFang SC"/>
                <a:ea typeface="PingFang SC"/>
              </a:rPr>
              <a:t>2026H1 同比增速</a:t>
            </a:r>
          </a:p>
          <a:p>
            <a:pPr algn="l"/>
            <a:r>
              <a:rPr sz="950" b="0" i="0">
                <a:solidFill>
                  <a:srgbClr val="696157"/>
                </a:solidFill>
                <a:latin typeface="PingFang SC"/>
                <a:ea typeface="PingFang SC"/>
              </a:rPr>
              <a:t>出货约1.91万台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071616" y="1554480"/>
            <a:ext cx="2633472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071616" y="1554480"/>
            <a:ext cx="2633472" cy="82296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272783" y="1810512"/>
            <a:ext cx="2231136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200" b="1" i="0">
                <a:solidFill>
                  <a:srgbClr val="C8A55A"/>
                </a:solidFill>
                <a:latin typeface="PingFang SC"/>
                <a:ea typeface="PingFang SC"/>
              </a:rPr>
              <a:t>60.57万台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72783" y="2450591"/>
            <a:ext cx="2231136" cy="41147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 i="0">
                <a:solidFill>
                  <a:srgbClr val="1C2028"/>
                </a:solidFill>
                <a:latin typeface="PingFang SC"/>
                <a:ea typeface="PingFang SC"/>
              </a:rPr>
              <a:t>2030 全球预测</a:t>
            </a:r>
          </a:p>
          <a:p>
            <a:pPr algn="l"/>
            <a:r>
              <a:rPr sz="950" b="0" i="0">
                <a:solidFill>
                  <a:srgbClr val="696157"/>
                </a:solidFill>
                <a:latin typeface="PingFang SC"/>
                <a:ea typeface="PingFang SC"/>
              </a:rPr>
              <a:t>高工机器人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833104" y="1554480"/>
            <a:ext cx="2798064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8833104" y="1554480"/>
            <a:ext cx="2798064" cy="82296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034272" y="1810512"/>
            <a:ext cx="2395728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200" b="1" i="0">
                <a:solidFill>
                  <a:srgbClr val="0F2044"/>
                </a:solidFill>
                <a:latin typeface="PingFang SC"/>
                <a:ea typeface="PingFang SC"/>
              </a:rPr>
              <a:t>260万台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034272" y="2450591"/>
            <a:ext cx="2395728" cy="41147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 i="0">
                <a:solidFill>
                  <a:srgbClr val="1C2028"/>
                </a:solidFill>
                <a:latin typeface="PingFang SC"/>
                <a:ea typeface="PingFang SC"/>
              </a:rPr>
              <a:t>2035 全球预测</a:t>
            </a:r>
          </a:p>
          <a:p>
            <a:pPr algn="l"/>
            <a:r>
              <a:rPr sz="950" b="0" i="0">
                <a:solidFill>
                  <a:srgbClr val="696157"/>
                </a:solidFill>
                <a:latin typeface="PingFang SC"/>
                <a:ea typeface="PingFang SC"/>
              </a:rPr>
              <a:t>Omdia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48640" y="3200400"/>
            <a:ext cx="5532120" cy="278892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548640" y="3200400"/>
            <a:ext cx="82296" cy="2788920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04672" y="3364992"/>
            <a:ext cx="50749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>
                <a:solidFill>
                  <a:srgbClr val="0F2044"/>
                </a:solidFill>
                <a:latin typeface="PingFang SC"/>
                <a:ea typeface="PingFang SC"/>
              </a:rPr>
              <a:t>读懂这些数字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04672" y="3803904"/>
            <a:ext cx="5074920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4000"/>
              </a:lnSpc>
              <a:spcAft>
                <a:spcPts val="400"/>
              </a:spcAft>
            </a:pPr>
            <a:r>
              <a:rPr sz="1150" b="1">
                <a:solidFill>
                  <a:srgbClr val="0F2044"/>
                </a:solidFill>
                <a:latin typeface="PingFang SC"/>
              </a:rPr>
              <a:t>▸ </a:t>
            </a:r>
            <a:r>
              <a:rPr sz="1150" b="1">
                <a:solidFill>
                  <a:srgbClr val="0F2044"/>
                </a:solidFill>
                <a:latin typeface="PingFang SC"/>
              </a:rPr>
              <a:t>基数极低：</a:t>
            </a:r>
            <a:r>
              <a:rPr sz="1150">
                <a:solidFill>
                  <a:srgbClr val="1C2028"/>
                </a:solidFill>
                <a:latin typeface="PingFang SC"/>
              </a:rPr>
              <a:t>2025 全球全尺寸人形出货仅万台级，仍处于「0→1」导入期，与电动车早期类似。</a:t>
            </a:r>
          </a:p>
          <a:p>
            <a:pPr>
              <a:lnSpc>
                <a:spcPct val="104000"/>
              </a:lnSpc>
              <a:spcAft>
                <a:spcPts val="400"/>
              </a:spcAft>
            </a:pPr>
            <a:r>
              <a:rPr sz="1150" b="1">
                <a:solidFill>
                  <a:srgbClr val="0F2044"/>
                </a:solidFill>
                <a:latin typeface="PingFang SC"/>
              </a:rPr>
              <a:t>▸ </a:t>
            </a:r>
            <a:r>
              <a:rPr sz="1150" b="1">
                <a:solidFill>
                  <a:srgbClr val="0F2044"/>
                </a:solidFill>
                <a:latin typeface="PingFang SC"/>
              </a:rPr>
              <a:t>增速可信、绝对值待核：</a:t>
            </a:r>
            <a:r>
              <a:rPr sz="1150">
                <a:solidFill>
                  <a:srgbClr val="1C2028"/>
                </a:solidFill>
                <a:latin typeface="PingFang SC"/>
              </a:rPr>
              <a:t>「同比增超三倍」（Smart Analytics）方向一致，但不同机构 2025 总量在 1.3 万～2 万台间波动，口径差异【待核实】。</a:t>
            </a:r>
          </a:p>
          <a:p>
            <a:pPr>
              <a:lnSpc>
                <a:spcPct val="104000"/>
              </a:lnSpc>
              <a:spcAft>
                <a:spcPts val="400"/>
              </a:spcAft>
            </a:pPr>
            <a:r>
              <a:rPr sz="1150" b="1">
                <a:solidFill>
                  <a:srgbClr val="0F2044"/>
                </a:solidFill>
                <a:latin typeface="PingFang SC"/>
              </a:rPr>
              <a:t>▸ </a:t>
            </a:r>
            <a:r>
              <a:rPr sz="1150" b="1">
                <a:solidFill>
                  <a:srgbClr val="0F2044"/>
                </a:solidFill>
                <a:latin typeface="PingFang SC"/>
              </a:rPr>
              <a:t>预测跨度大：</a:t>
            </a:r>
            <a:r>
              <a:rPr sz="1150">
                <a:solidFill>
                  <a:srgbClr val="1C2028"/>
                </a:solidFill>
                <a:latin typeface="PingFang SC"/>
              </a:rPr>
              <a:t>2030 高工 150 亿美元 vs 2035 Omdia 260 万台，属机构假设推演，非事实。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355080" y="3200400"/>
            <a:ext cx="5285232" cy="278892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6355080" y="3200400"/>
            <a:ext cx="82296" cy="2788920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611112" y="3364992"/>
            <a:ext cx="482803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>
                <a:solidFill>
                  <a:srgbClr val="0F2044"/>
                </a:solidFill>
                <a:latin typeface="PingFang SC"/>
                <a:ea typeface="PingFang SC"/>
              </a:rPr>
              <a:t>中国 vs 全球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611112" y="3803904"/>
            <a:ext cx="4828032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4000"/>
              </a:lnSpc>
              <a:spcAft>
                <a:spcPts val="400"/>
              </a:spcAft>
            </a:pPr>
            <a:r>
              <a:rPr sz="1150" b="1">
                <a:solidFill>
                  <a:srgbClr val="C8A55A"/>
                </a:solidFill>
                <a:latin typeface="PingFang SC"/>
              </a:rPr>
              <a:t>▸ </a:t>
            </a:r>
            <a:r>
              <a:rPr sz="1150" b="1">
                <a:solidFill>
                  <a:srgbClr val="0F2044"/>
                </a:solidFill>
                <a:latin typeface="PingFang SC"/>
              </a:rPr>
              <a:t>中国主导量产：</a:t>
            </a:r>
            <a:r>
              <a:rPr sz="1150">
                <a:solidFill>
                  <a:srgbClr val="1C2028"/>
                </a:solidFill>
                <a:latin typeface="PingFang SC"/>
              </a:rPr>
              <a:t>2026H1 全球出货九成以上来自中国厂商（Smart Analytics）；赛迪口径 2025 中国占 84.7%。</a:t>
            </a:r>
          </a:p>
          <a:p>
            <a:pPr>
              <a:lnSpc>
                <a:spcPct val="104000"/>
              </a:lnSpc>
              <a:spcAft>
                <a:spcPts val="400"/>
              </a:spcAft>
            </a:pPr>
            <a:r>
              <a:rPr sz="1150" b="1">
                <a:solidFill>
                  <a:srgbClr val="C8A55A"/>
                </a:solidFill>
                <a:latin typeface="PingFang SC"/>
              </a:rPr>
              <a:t>▸ </a:t>
            </a:r>
            <a:r>
              <a:rPr sz="1150" b="1">
                <a:solidFill>
                  <a:srgbClr val="0F2044"/>
                </a:solidFill>
                <a:latin typeface="PingFang SC"/>
              </a:rPr>
              <a:t>集中度：</a:t>
            </a:r>
            <a:r>
              <a:rPr sz="1150">
                <a:solidFill>
                  <a:srgbClr val="1C2028"/>
                </a:solidFill>
                <a:latin typeface="PingFang SC"/>
              </a:rPr>
              <a:t>TrendForce：宇树+智元合计占中国市场近 80% 出货，2026 国产化率预计 94%。</a:t>
            </a:r>
          </a:p>
          <a:p>
            <a:pPr>
              <a:lnSpc>
                <a:spcPct val="104000"/>
              </a:lnSpc>
              <a:spcAft>
                <a:spcPts val="400"/>
              </a:spcAft>
            </a:pPr>
            <a:r>
              <a:rPr sz="1150" b="1">
                <a:solidFill>
                  <a:srgbClr val="C8A55A"/>
                </a:solidFill>
                <a:latin typeface="PingFang SC"/>
              </a:rPr>
              <a:t>▸ </a:t>
            </a:r>
            <a:r>
              <a:rPr sz="1150" b="1">
                <a:solidFill>
                  <a:srgbClr val="0F2044"/>
                </a:solidFill>
                <a:latin typeface="PingFang SC"/>
              </a:rPr>
              <a:t>注意范围【V11】：</a:t>
            </a:r>
            <a:r>
              <a:rPr sz="1150">
                <a:solidFill>
                  <a:srgbClr val="1C2028"/>
                </a:solidFill>
                <a:latin typeface="PingFang SC"/>
              </a:rPr>
              <a:t>「近80%」是中国市场，与 Omdia 全球 71%（智元+宇树）口径不同，引用须标范围。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48640" y="6455664"/>
            <a:ext cx="11094415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1" i="0">
                <a:solidFill>
                  <a:srgbClr val="C8A55A"/>
                </a:solidFill>
                <a:latin typeface="PingFang SC"/>
                <a:ea typeface="PingFang SC"/>
              </a:rPr>
              <a:t>数据来源  </a:t>
            </a:r>
            <a:r>
              <a:rPr sz="900" b="0" i="0">
                <a:solidFill>
                  <a:srgbClr val="696157"/>
                </a:solidFill>
                <a:latin typeface="PingFang SC"/>
                <a:ea typeface="PingFang SC"/>
              </a:rPr>
              <a:t>[S4][S6][S7]；预测类均为机构假设，方向参考、绝对值待核实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28016"/>
            <a:ext cx="1920240" cy="50292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 i="0">
                <a:solidFill>
                  <a:srgbClr val="C8A55A"/>
                </a:solidFill>
                <a:latin typeface="PingFang SC"/>
                <a:ea typeface="PingFang SC"/>
              </a:rPr>
              <a:t>COMPETITIVE LANDSCAPE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58368"/>
            <a:ext cx="10180015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2700" b="1" i="0">
                <a:solidFill>
                  <a:srgbClr val="0F2044"/>
                </a:solidFill>
                <a:latin typeface="PingFang SC"/>
                <a:ea typeface="PingFang SC"/>
              </a:rPr>
              <a:t>竞争格局：盈利真金 vs 高估值原型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45775" y="384048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150" b="1" i="0">
                <a:solidFill>
                  <a:srgbClr val="696157"/>
                </a:solidFill>
                <a:latin typeface="PingFang SC"/>
                <a:ea typeface="PingFang SC"/>
              </a:rPr>
              <a:t>11</a:t>
            </a:r>
          </a:p>
        </p:txBody>
      </p:sp>
      <p:sp>
        <p:nvSpPr>
          <p:cNvPr id="7" name="Rectangle 6"/>
          <p:cNvSpPr/>
          <p:nvPr/>
        </p:nvSpPr>
        <p:spPr>
          <a:xfrm>
            <a:off x="548640" y="1554480"/>
            <a:ext cx="2608326" cy="3703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48640" y="1554480"/>
            <a:ext cx="2608326" cy="109728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1828800"/>
            <a:ext cx="224256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1" i="0">
                <a:solidFill>
                  <a:srgbClr val="C8A55A"/>
                </a:solidFill>
                <a:latin typeface="PingFang SC"/>
                <a:ea typeface="PingFang SC"/>
              </a:rPr>
              <a:t>中国 · 本体+盈利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2103120"/>
            <a:ext cx="2242566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700" b="1" i="0">
                <a:solidFill>
                  <a:srgbClr val="0F2044"/>
                </a:solidFill>
                <a:latin typeface="PingFang SC"/>
                <a:ea typeface="PingFang SC"/>
              </a:rPr>
              <a:t>宇树科技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2560320"/>
            <a:ext cx="224256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0" i="1">
                <a:solidFill>
                  <a:srgbClr val="696157"/>
                </a:solidFill>
                <a:latin typeface="PingFang SC"/>
                <a:ea typeface="PingFang SC"/>
              </a:rPr>
              <a:t>率先扣非盈利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" y="2944368"/>
            <a:ext cx="2242566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1" i="0">
                <a:solidFill>
                  <a:srgbClr val="1C2028"/>
                </a:solidFill>
                <a:latin typeface="PingFang SC"/>
                <a:ea typeface="PingFang SC"/>
              </a:rPr>
              <a:t>2025出货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3191256"/>
            <a:ext cx="224256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950" b="0" i="0">
                <a:solidFill>
                  <a:srgbClr val="696157"/>
                </a:solidFill>
                <a:latin typeface="PingFang SC"/>
                <a:ea typeface="PingFang SC"/>
              </a:rPr>
              <a:t>人形超5500台(公司)/4200台(Omdia)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3685031"/>
            <a:ext cx="2242566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1" i="0">
                <a:solidFill>
                  <a:srgbClr val="1C2028"/>
                </a:solidFill>
                <a:latin typeface="PingFang SC"/>
                <a:ea typeface="PingFang SC"/>
              </a:rPr>
              <a:t>扣非净利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3931919"/>
            <a:ext cx="224256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950" b="0" i="0">
                <a:solidFill>
                  <a:srgbClr val="696157"/>
                </a:solidFill>
                <a:latin typeface="PingFang SC"/>
                <a:ea typeface="PingFang SC"/>
              </a:rPr>
              <a:t>5.91亿元·经营现金流超6.7亿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4425695"/>
            <a:ext cx="2242566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1" i="0">
                <a:solidFill>
                  <a:srgbClr val="1C2028"/>
                </a:solidFill>
                <a:latin typeface="PingFang SC"/>
                <a:ea typeface="PingFang SC"/>
              </a:rPr>
              <a:t>估值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4672583"/>
            <a:ext cx="224256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950" b="0" i="0">
                <a:solidFill>
                  <a:srgbClr val="696157"/>
                </a:solidFill>
                <a:latin typeface="PingFang SC"/>
                <a:ea typeface="PingFang SC"/>
              </a:rPr>
              <a:t>发行610亿/首日约3400亿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376422" y="1554480"/>
            <a:ext cx="2608326" cy="3703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3376422" y="1554480"/>
            <a:ext cx="2608326" cy="109728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559302" y="1828800"/>
            <a:ext cx="224256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1" i="0">
                <a:solidFill>
                  <a:srgbClr val="C8A55A"/>
                </a:solidFill>
                <a:latin typeface="PingFang SC"/>
                <a:ea typeface="PingFang SC"/>
              </a:rPr>
              <a:t>中国 · 本体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559302" y="2103120"/>
            <a:ext cx="2242566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700" b="1" i="0">
                <a:solidFill>
                  <a:srgbClr val="0F2044"/>
                </a:solidFill>
                <a:latin typeface="PingFang SC"/>
                <a:ea typeface="PingFang SC"/>
              </a:rPr>
              <a:t>智元机器人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559302" y="2560320"/>
            <a:ext cx="224256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0" i="1">
                <a:solidFill>
                  <a:srgbClr val="696157"/>
                </a:solidFill>
                <a:latin typeface="PingFang SC"/>
                <a:ea typeface="PingFang SC"/>
              </a:rPr>
              <a:t>与宇树双雄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559302" y="2944368"/>
            <a:ext cx="2242566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1" i="0">
                <a:solidFill>
                  <a:srgbClr val="1C2028"/>
                </a:solidFill>
                <a:latin typeface="PingFang SC"/>
                <a:ea typeface="PingFang SC"/>
              </a:rPr>
              <a:t>2025出货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559302" y="3191256"/>
            <a:ext cx="224256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950" b="0" i="0">
                <a:solidFill>
                  <a:srgbClr val="696157"/>
                </a:solidFill>
                <a:latin typeface="PingFang SC"/>
                <a:ea typeface="PingFang SC"/>
              </a:rPr>
              <a:t>约5100台(Omdia全球第一)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559302" y="3685031"/>
            <a:ext cx="2242566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1" i="0">
                <a:solidFill>
                  <a:srgbClr val="1C2028"/>
                </a:solidFill>
                <a:latin typeface="PingFang SC"/>
                <a:ea typeface="PingFang SC"/>
              </a:rPr>
              <a:t>份额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559302" y="3931919"/>
            <a:ext cx="224256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950" b="0" i="0">
                <a:solidFill>
                  <a:srgbClr val="696157"/>
                </a:solidFill>
                <a:latin typeface="PingFang SC"/>
                <a:ea typeface="PingFang SC"/>
              </a:rPr>
              <a:t>与宇树合计中国近80%(TrendForce)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559302" y="4425695"/>
            <a:ext cx="2242566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1" i="0">
                <a:solidFill>
                  <a:srgbClr val="1C2028"/>
                </a:solidFill>
                <a:latin typeface="PingFang SC"/>
                <a:ea typeface="PingFang SC"/>
              </a:rPr>
              <a:t>路径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559302" y="4672583"/>
            <a:ext cx="224256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950" b="0" i="0">
                <a:solidFill>
                  <a:srgbClr val="696157"/>
                </a:solidFill>
                <a:latin typeface="PingFang SC"/>
                <a:ea typeface="PingFang SC"/>
              </a:rPr>
              <a:t>本体+数据采集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204204" y="1554480"/>
            <a:ext cx="2608326" cy="3703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6204204" y="1554480"/>
            <a:ext cx="2608326" cy="109728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387084" y="1828800"/>
            <a:ext cx="224256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1" i="0">
                <a:solidFill>
                  <a:srgbClr val="C8A55A"/>
                </a:solidFill>
                <a:latin typeface="PingFang SC"/>
                <a:ea typeface="PingFang SC"/>
              </a:rPr>
              <a:t>美国 · 原型+资本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387084" y="2103120"/>
            <a:ext cx="2242566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700" b="1" i="0">
                <a:solidFill>
                  <a:srgbClr val="0F2044"/>
                </a:solidFill>
                <a:latin typeface="PingFang SC"/>
                <a:ea typeface="PingFang SC"/>
              </a:rPr>
              <a:t>Figure AI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387084" y="2560320"/>
            <a:ext cx="224256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0" i="1">
                <a:solidFill>
                  <a:srgbClr val="696157"/>
                </a:solidFill>
                <a:latin typeface="PingFang SC"/>
                <a:ea typeface="PingFang SC"/>
              </a:rPr>
              <a:t>高估值未盈利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387084" y="2944368"/>
            <a:ext cx="2242566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1" i="0">
                <a:solidFill>
                  <a:srgbClr val="1C2028"/>
                </a:solidFill>
                <a:latin typeface="PingFang SC"/>
                <a:ea typeface="PingFang SC"/>
              </a:rPr>
              <a:t>2025出货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387084" y="3191256"/>
            <a:ext cx="224256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950" b="0" i="0">
                <a:solidFill>
                  <a:srgbClr val="696157"/>
                </a:solidFill>
                <a:latin typeface="PingFang SC"/>
                <a:ea typeface="PingFang SC"/>
              </a:rPr>
              <a:t>约150台(德银)·为宇树1/36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387084" y="3685031"/>
            <a:ext cx="2242566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1" i="0">
                <a:solidFill>
                  <a:srgbClr val="1C2028"/>
                </a:solidFill>
                <a:latin typeface="PingFang SC"/>
                <a:ea typeface="PingFang SC"/>
              </a:rPr>
              <a:t>估值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387084" y="3931919"/>
            <a:ext cx="224256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950" b="0" i="0">
                <a:solidFill>
                  <a:srgbClr val="696157"/>
                </a:solidFill>
                <a:latin typeface="PingFang SC"/>
                <a:ea typeface="PingFang SC"/>
              </a:rPr>
              <a:t>390亿美元·约2800亿元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387084" y="4425695"/>
            <a:ext cx="2242566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1" i="0">
                <a:solidFill>
                  <a:srgbClr val="1C2028"/>
                </a:solidFill>
                <a:latin typeface="PingFang SC"/>
                <a:ea typeface="PingFang SC"/>
              </a:rPr>
              <a:t>路径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387084" y="4672583"/>
            <a:ext cx="224256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950" b="0" i="0">
                <a:solidFill>
                  <a:srgbClr val="696157"/>
                </a:solidFill>
                <a:latin typeface="PingFang SC"/>
                <a:ea typeface="PingFang SC"/>
              </a:rPr>
              <a:t>端到端具身大模型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031986" y="1554480"/>
            <a:ext cx="2608326" cy="3703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ectangle 40"/>
          <p:cNvSpPr/>
          <p:nvPr/>
        </p:nvSpPr>
        <p:spPr>
          <a:xfrm>
            <a:off x="9031986" y="1554480"/>
            <a:ext cx="2608326" cy="109728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9214865" y="1828800"/>
            <a:ext cx="224256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1" i="0">
                <a:solidFill>
                  <a:srgbClr val="C8A55A"/>
                </a:solidFill>
                <a:latin typeface="PingFang SC"/>
                <a:ea typeface="PingFang SC"/>
              </a:rPr>
              <a:t>美国 · 整车厂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214865" y="2103120"/>
            <a:ext cx="2242566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700" b="1" i="0">
                <a:solidFill>
                  <a:srgbClr val="0F2044"/>
                </a:solidFill>
                <a:latin typeface="PingFang SC"/>
                <a:ea typeface="PingFang SC"/>
              </a:rPr>
              <a:t>特斯拉 Optimus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214865" y="2560320"/>
            <a:ext cx="224256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0" i="1">
                <a:solidFill>
                  <a:srgbClr val="696157"/>
                </a:solidFill>
                <a:latin typeface="PingFang SC"/>
                <a:ea typeface="PingFang SC"/>
              </a:rPr>
              <a:t>制造+数据闭环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9214865" y="2944368"/>
            <a:ext cx="2242566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1" i="0">
                <a:solidFill>
                  <a:srgbClr val="1C2028"/>
                </a:solidFill>
                <a:latin typeface="PingFang SC"/>
                <a:ea typeface="PingFang SC"/>
              </a:rPr>
              <a:t>定位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9214865" y="3191256"/>
            <a:ext cx="224256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950" b="0" i="0">
                <a:solidFill>
                  <a:srgbClr val="696157"/>
                </a:solidFill>
                <a:latin typeface="PingFang SC"/>
                <a:ea typeface="PingFang SC"/>
              </a:rPr>
              <a:t>车规级供应链复用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9214865" y="3685031"/>
            <a:ext cx="2242566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1" i="0">
                <a:solidFill>
                  <a:srgbClr val="1C2028"/>
                </a:solidFill>
                <a:latin typeface="PingFang SC"/>
                <a:ea typeface="PingFang SC"/>
              </a:rPr>
              <a:t>状态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9214865" y="3931919"/>
            <a:ext cx="224256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950" b="0" i="0">
                <a:solidFill>
                  <a:srgbClr val="696157"/>
                </a:solidFill>
                <a:latin typeface="PingFang SC"/>
                <a:ea typeface="PingFang SC"/>
              </a:rPr>
              <a:t>量产爬坡中·未公开出货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9214865" y="4425695"/>
            <a:ext cx="2242566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1" i="0">
                <a:solidFill>
                  <a:srgbClr val="1C2028"/>
                </a:solidFill>
                <a:latin typeface="PingFang SC"/>
                <a:ea typeface="PingFang SC"/>
              </a:rPr>
              <a:t>意义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9214865" y="4672583"/>
            <a:ext cx="224256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950" b="0" i="0">
                <a:solidFill>
                  <a:srgbClr val="696157"/>
                </a:solidFill>
                <a:latin typeface="PingFang SC"/>
                <a:ea typeface="PingFang SC"/>
              </a:rPr>
              <a:t>汽车→机器人的能力迁移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48640" y="5440680"/>
            <a:ext cx="11091672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200" b="1" i="0">
                <a:solidFill>
                  <a:srgbClr val="0F2044"/>
                </a:solidFill>
                <a:latin typeface="PingFang SC"/>
                <a:ea typeface="PingFang SC"/>
              </a:rPr>
              <a:t>一句话格局  </a:t>
            </a:r>
            <a:r>
              <a:rPr sz="1200" b="0" i="0">
                <a:solidFill>
                  <a:srgbClr val="1C2028"/>
                </a:solidFill>
                <a:latin typeface="PingFang SC"/>
                <a:ea typeface="PingFang SC"/>
              </a:rPr>
              <a:t>中国在「本体制造+成本+出货」上领先，美国在「具身大模型+资本估值」上领先；宇树的独特标签是——目前极少数把机器人做成赚钱生意的公司。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548640" y="6455664"/>
            <a:ext cx="11094415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1" i="0">
                <a:solidFill>
                  <a:srgbClr val="C8A55A"/>
                </a:solidFill>
                <a:latin typeface="PingFang SC"/>
                <a:ea typeface="PingFang SC"/>
              </a:rPr>
              <a:t>数据来源  </a:t>
            </a:r>
            <a:r>
              <a:rPr sz="900" b="0" i="0">
                <a:solidFill>
                  <a:srgbClr val="696157"/>
                </a:solidFill>
                <a:latin typeface="PingFang SC"/>
                <a:ea typeface="PingFang SC"/>
              </a:rPr>
              <a:t>[S4]德银/招股书；[S6]TrendForce；[S7]Omdia。出货数字存在口径冲突，见验证页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28016"/>
            <a:ext cx="1920240" cy="50292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 i="0">
                <a:solidFill>
                  <a:srgbClr val="C8A55A"/>
                </a:solidFill>
                <a:latin typeface="PingFang SC"/>
                <a:ea typeface="PingFang SC"/>
              </a:rPr>
              <a:t>TECHNOLOGY &amp; CAPITAL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58368"/>
            <a:ext cx="10180015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2700" b="1" i="0">
                <a:solidFill>
                  <a:srgbClr val="0F2044"/>
                </a:solidFill>
                <a:latin typeface="PingFang SC"/>
                <a:ea typeface="PingFang SC"/>
              </a:rPr>
              <a:t>技术路线收敛 + 一级市场狂热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45775" y="384048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150" b="1" i="0">
                <a:solidFill>
                  <a:srgbClr val="696157"/>
                </a:solidFill>
                <a:latin typeface="PingFang SC"/>
                <a:ea typeface="PingFang SC"/>
              </a:rPr>
              <a:t>12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554480"/>
            <a:ext cx="553212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>
                <a:solidFill>
                  <a:srgbClr val="0F2044"/>
                </a:solidFill>
                <a:latin typeface="PingFang SC"/>
                <a:ea typeface="PingFang SC"/>
              </a:rPr>
              <a:t>宇树全栈自研分层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2011680"/>
            <a:ext cx="1234440" cy="932688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2011680"/>
            <a:ext cx="1051560" cy="9326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 i="0">
                <a:solidFill>
                  <a:srgbClr val="FFFFFF"/>
                </a:solidFill>
                <a:latin typeface="PingFang SC"/>
                <a:ea typeface="PingFang SC"/>
              </a:rPr>
              <a:t>认知/大脑</a:t>
            </a:r>
          </a:p>
        </p:txBody>
      </p:sp>
      <p:sp>
        <p:nvSpPr>
          <p:cNvPr id="10" name="Rectangle 9"/>
          <p:cNvSpPr/>
          <p:nvPr/>
        </p:nvSpPr>
        <p:spPr>
          <a:xfrm>
            <a:off x="1947672" y="2011680"/>
            <a:ext cx="1993391" cy="932688"/>
          </a:xfrm>
          <a:prstGeom prst="rect">
            <a:avLst/>
          </a:prstGeom>
          <a:solidFill>
            <a:srgbClr val="F1ECE1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1947672" y="2011680"/>
            <a:ext cx="73152" cy="932688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148840" y="2121408"/>
            <a:ext cx="1664207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100" b="1" i="0">
                <a:solidFill>
                  <a:srgbClr val="0F2044"/>
                </a:solidFill>
                <a:latin typeface="PingFang SC"/>
                <a:ea typeface="PingFang SC"/>
              </a:rPr>
              <a:t>WMA 世界模型</a:t>
            </a:r>
          </a:p>
          <a:p>
            <a:pPr algn="l">
              <a:lnSpc>
                <a:spcPct val="102000"/>
              </a:lnSpc>
            </a:pPr>
            <a:r>
              <a:rPr sz="900" b="0" i="0">
                <a:solidFill>
                  <a:srgbClr val="696157"/>
                </a:solidFill>
                <a:latin typeface="PingFang SC"/>
                <a:ea typeface="PingFang SC"/>
              </a:rPr>
              <a:t>预测环境演化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087368" y="2011680"/>
            <a:ext cx="1993391" cy="932688"/>
          </a:xfrm>
          <a:prstGeom prst="rect">
            <a:avLst/>
          </a:prstGeom>
          <a:solidFill>
            <a:srgbClr val="F1ECE1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087368" y="2011680"/>
            <a:ext cx="73152" cy="932688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288536" y="2121408"/>
            <a:ext cx="1664207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100" b="1" i="0">
                <a:solidFill>
                  <a:srgbClr val="0F2044"/>
                </a:solidFill>
                <a:latin typeface="PingFang SC"/>
                <a:ea typeface="PingFang SC"/>
              </a:rPr>
              <a:t>VLA 视觉-语言-动作</a:t>
            </a:r>
          </a:p>
          <a:p>
            <a:pPr algn="l">
              <a:lnSpc>
                <a:spcPct val="102000"/>
              </a:lnSpc>
            </a:pPr>
            <a:r>
              <a:rPr sz="900" b="0" i="0">
                <a:solidFill>
                  <a:srgbClr val="696157"/>
                </a:solidFill>
                <a:latin typeface="PingFang SC"/>
                <a:ea typeface="PingFang SC"/>
              </a:rPr>
              <a:t>端到端策略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48640" y="3090672"/>
            <a:ext cx="1234440" cy="932688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0080" y="3090672"/>
            <a:ext cx="1051560" cy="9326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 i="0">
                <a:solidFill>
                  <a:srgbClr val="FFFFFF"/>
                </a:solidFill>
                <a:latin typeface="PingFang SC"/>
                <a:ea typeface="PingFang SC"/>
              </a:rPr>
              <a:t>平台/算力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947672" y="3090672"/>
            <a:ext cx="1993391" cy="932688"/>
          </a:xfrm>
          <a:prstGeom prst="rect">
            <a:avLst/>
          </a:prstGeom>
          <a:solidFill>
            <a:srgbClr val="F1ECE1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1947672" y="3090672"/>
            <a:ext cx="73152" cy="932688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2148840" y="3200400"/>
            <a:ext cx="1664207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100" b="1" i="0">
                <a:solidFill>
                  <a:srgbClr val="0F2044"/>
                </a:solidFill>
                <a:latin typeface="PingFang SC"/>
                <a:ea typeface="PingFang SC"/>
              </a:rPr>
              <a:t>NVIDIA Jetson Thor</a:t>
            </a:r>
          </a:p>
          <a:p>
            <a:pPr algn="l">
              <a:lnSpc>
                <a:spcPct val="102000"/>
              </a:lnSpc>
            </a:pPr>
            <a:r>
              <a:rPr sz="900" b="0" i="0">
                <a:solidFill>
                  <a:srgbClr val="696157"/>
                </a:solidFill>
                <a:latin typeface="PingFang SC"/>
                <a:ea typeface="PingFang SC"/>
              </a:rPr>
              <a:t>本体算力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087368" y="3090672"/>
            <a:ext cx="1993391" cy="932688"/>
          </a:xfrm>
          <a:prstGeom prst="rect">
            <a:avLst/>
          </a:prstGeom>
          <a:solidFill>
            <a:srgbClr val="F1ECE1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4087368" y="3090672"/>
            <a:ext cx="73152" cy="932688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288536" y="3200400"/>
            <a:ext cx="1664207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100" b="1" i="0">
                <a:solidFill>
                  <a:srgbClr val="0F2044"/>
                </a:solidFill>
                <a:latin typeface="PingFang SC"/>
                <a:ea typeface="PingFang SC"/>
              </a:rPr>
              <a:t>Isaac GR00T</a:t>
            </a:r>
          </a:p>
          <a:p>
            <a:pPr algn="l">
              <a:lnSpc>
                <a:spcPct val="102000"/>
              </a:lnSpc>
            </a:pPr>
            <a:r>
              <a:rPr sz="900" b="0" i="0">
                <a:solidFill>
                  <a:srgbClr val="696157"/>
                </a:solidFill>
                <a:latin typeface="PingFang SC"/>
                <a:ea typeface="PingFang SC"/>
              </a:rPr>
              <a:t>开发平台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48640" y="4169663"/>
            <a:ext cx="1234440" cy="932688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0080" y="4169663"/>
            <a:ext cx="1051560" cy="9326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 i="0">
                <a:solidFill>
                  <a:srgbClr val="FFFFFF"/>
                </a:solidFill>
                <a:latin typeface="PingFang SC"/>
                <a:ea typeface="PingFang SC"/>
              </a:rPr>
              <a:t>本体/执行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947672" y="4169663"/>
            <a:ext cx="1993391" cy="932688"/>
          </a:xfrm>
          <a:prstGeom prst="rect">
            <a:avLst/>
          </a:prstGeom>
          <a:solidFill>
            <a:srgbClr val="F1ECE1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1947672" y="4169663"/>
            <a:ext cx="73152" cy="932688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2148840" y="4279392"/>
            <a:ext cx="1664207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100" b="1" i="0">
                <a:solidFill>
                  <a:srgbClr val="0F2044"/>
                </a:solidFill>
                <a:latin typeface="PingFang SC"/>
                <a:ea typeface="PingFang SC"/>
              </a:rPr>
              <a:t>90%+核心零部件自研</a:t>
            </a:r>
          </a:p>
          <a:p>
            <a:pPr algn="l">
              <a:lnSpc>
                <a:spcPct val="102000"/>
              </a:lnSpc>
            </a:pPr>
            <a:r>
              <a:rPr sz="900" b="0" i="0">
                <a:solidFill>
                  <a:srgbClr val="696157"/>
                </a:solidFill>
                <a:latin typeface="PingFang SC"/>
                <a:ea typeface="PingFang SC"/>
              </a:rPr>
              <a:t>降本护城河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087368" y="4169663"/>
            <a:ext cx="1993391" cy="932688"/>
          </a:xfrm>
          <a:prstGeom prst="rect">
            <a:avLst/>
          </a:prstGeom>
          <a:solidFill>
            <a:srgbClr val="F1ECE1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4087368" y="4169663"/>
            <a:ext cx="73152" cy="932688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4288536" y="4279392"/>
            <a:ext cx="1664207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100" b="1" i="0">
                <a:solidFill>
                  <a:srgbClr val="0F2044"/>
                </a:solidFill>
                <a:latin typeface="PingFang SC"/>
                <a:ea typeface="PingFang SC"/>
              </a:rPr>
              <a:t>H1/H2/G1/R1 矩阵</a:t>
            </a:r>
          </a:p>
          <a:p>
            <a:pPr algn="l">
              <a:lnSpc>
                <a:spcPct val="102000"/>
              </a:lnSpc>
            </a:pPr>
            <a:r>
              <a:rPr sz="900" b="0" i="0">
                <a:solidFill>
                  <a:srgbClr val="696157"/>
                </a:solidFill>
                <a:latin typeface="PingFang SC"/>
                <a:ea typeface="PingFang SC"/>
              </a:rPr>
              <a:t>多形态覆盖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48640" y="5248655"/>
            <a:ext cx="5532120" cy="566928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731520" y="5303519"/>
            <a:ext cx="5166359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150" b="1" i="0">
                <a:solidFill>
                  <a:srgbClr val="0F2044"/>
                </a:solidFill>
                <a:latin typeface="PingFang SC"/>
                <a:ea typeface="PingFang SC"/>
              </a:rPr>
              <a:t>通用人形具身基础模型  </a:t>
            </a:r>
            <a:r>
              <a:rPr sz="1000" b="0" i="0">
                <a:solidFill>
                  <a:srgbClr val="1C2028"/>
                </a:solidFill>
                <a:latin typeface="PingFang SC"/>
                <a:ea typeface="PingFang SC"/>
              </a:rPr>
              <a:t>未来三年发布，从预设动作走向自主决策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400800" y="1508760"/>
            <a:ext cx="5230368" cy="123444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6400800" y="1508760"/>
            <a:ext cx="5230368" cy="82296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601968" y="1764792"/>
            <a:ext cx="4828031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600" b="1" i="0">
                <a:solidFill>
                  <a:srgbClr val="0F2044"/>
                </a:solidFill>
                <a:latin typeface="PingFang SC"/>
                <a:ea typeface="PingFang SC"/>
              </a:rPr>
              <a:t>935亿元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601968" y="2404872"/>
            <a:ext cx="4828031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 i="0">
                <a:solidFill>
                  <a:srgbClr val="1C2028"/>
                </a:solidFill>
                <a:latin typeface="PingFang SC"/>
                <a:ea typeface="PingFang SC"/>
              </a:rPr>
              <a:t>2026H1 国内具身智能融资</a:t>
            </a:r>
          </a:p>
          <a:p>
            <a:pPr algn="l"/>
            <a:r>
              <a:rPr sz="950" b="0" i="0">
                <a:solidFill>
                  <a:srgbClr val="696157"/>
                </a:solidFill>
                <a:latin typeface="PingFang SC"/>
                <a:ea typeface="PingFang SC"/>
              </a:rPr>
              <a:t>同比约 5 倍 · IT桔子</a:t>
            </a:r>
          </a:p>
        </p:txBody>
      </p:sp>
      <p:sp>
        <p:nvSpPr>
          <p:cNvPr id="38" name="Rectangle 37"/>
          <p:cNvSpPr/>
          <p:nvPr/>
        </p:nvSpPr>
        <p:spPr>
          <a:xfrm>
            <a:off x="6400800" y="2852928"/>
            <a:ext cx="2542032" cy="123444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>
            <a:off x="6400800" y="2852928"/>
            <a:ext cx="2542032" cy="82296"/>
          </a:xfrm>
          <a:prstGeom prst="rect">
            <a:avLst/>
          </a:prstGeom>
          <a:solidFill>
            <a:srgbClr val="2E6B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601968" y="3108960"/>
            <a:ext cx="2139696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200" b="1" i="0">
                <a:solidFill>
                  <a:srgbClr val="2E6B4F"/>
                </a:solidFill>
                <a:latin typeface="PingFang SC"/>
                <a:ea typeface="PingFang SC"/>
              </a:rPr>
              <a:t>322笔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601968" y="3749039"/>
            <a:ext cx="2139696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 i="0">
                <a:solidFill>
                  <a:srgbClr val="1C2028"/>
                </a:solidFill>
                <a:latin typeface="PingFang SC"/>
                <a:ea typeface="PingFang SC"/>
              </a:rPr>
              <a:t>融资事件</a:t>
            </a:r>
          </a:p>
          <a:p>
            <a:pPr algn="l"/>
            <a:r>
              <a:rPr sz="950" b="0" i="0">
                <a:solidFill>
                  <a:srgbClr val="696157"/>
                </a:solidFill>
                <a:latin typeface="PingFang SC"/>
                <a:ea typeface="PingFang SC"/>
              </a:rPr>
              <a:t>同比 +137%</a:t>
            </a:r>
          </a:p>
        </p:txBody>
      </p:sp>
      <p:sp>
        <p:nvSpPr>
          <p:cNvPr id="42" name="Rectangle 41"/>
          <p:cNvSpPr/>
          <p:nvPr/>
        </p:nvSpPr>
        <p:spPr>
          <a:xfrm>
            <a:off x="9089136" y="2852928"/>
            <a:ext cx="2542032" cy="123444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9089136" y="2852928"/>
            <a:ext cx="2542032" cy="82296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9290304" y="3108960"/>
            <a:ext cx="2139696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200" b="1" i="0">
                <a:solidFill>
                  <a:srgbClr val="C8A55A"/>
                </a:solidFill>
                <a:latin typeface="PingFang SC"/>
                <a:ea typeface="PingFang SC"/>
              </a:rPr>
              <a:t>22家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9290304" y="3749039"/>
            <a:ext cx="2139696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 i="0">
                <a:solidFill>
                  <a:srgbClr val="1C2028"/>
                </a:solidFill>
                <a:latin typeface="PingFang SC"/>
                <a:ea typeface="PingFang SC"/>
              </a:rPr>
              <a:t>百亿独角兽</a:t>
            </a:r>
          </a:p>
          <a:p>
            <a:pPr algn="l"/>
            <a:r>
              <a:rPr sz="950" b="0" i="0">
                <a:solidFill>
                  <a:srgbClr val="696157"/>
                </a:solidFill>
                <a:latin typeface="PingFang SC"/>
                <a:ea typeface="PingFang SC"/>
              </a:rPr>
              <a:t>去年同期仅3家</a:t>
            </a:r>
          </a:p>
        </p:txBody>
      </p:sp>
      <p:sp>
        <p:nvSpPr>
          <p:cNvPr id="46" name="Rectangle 45"/>
          <p:cNvSpPr/>
          <p:nvPr/>
        </p:nvSpPr>
        <p:spPr>
          <a:xfrm>
            <a:off x="6400800" y="4297680"/>
            <a:ext cx="5230368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Rectangle 46"/>
          <p:cNvSpPr/>
          <p:nvPr/>
        </p:nvSpPr>
        <p:spPr>
          <a:xfrm>
            <a:off x="6400800" y="4297680"/>
            <a:ext cx="82296" cy="1783080"/>
          </a:xfrm>
          <a:prstGeom prst="rect">
            <a:avLst/>
          </a:prstGeom>
          <a:solidFill>
            <a:srgbClr val="A6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6656832" y="4462272"/>
            <a:ext cx="477316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>
                <a:solidFill>
                  <a:srgbClr val="0F2044"/>
                </a:solidFill>
                <a:latin typeface="PingFang SC"/>
                <a:ea typeface="PingFang SC"/>
              </a:rPr>
              <a:t>对照招股书的启示【推断】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656832" y="4901184"/>
            <a:ext cx="4773168" cy="1051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4000"/>
              </a:lnSpc>
              <a:spcAft>
                <a:spcPts val="400"/>
              </a:spcAft>
            </a:pPr>
            <a:r>
              <a:rPr sz="1100" b="1">
                <a:solidFill>
                  <a:srgbClr val="A6332A"/>
                </a:solidFill>
                <a:latin typeface="PingFang SC"/>
              </a:rPr>
              <a:t>▸ </a:t>
            </a:r>
            <a:r>
              <a:rPr sz="1100">
                <a:solidFill>
                  <a:srgbClr val="1C2028"/>
                </a:solidFill>
                <a:latin typeface="PingFang SC"/>
              </a:rPr>
              <a:t>一级市场用「具身智能」叙事给高估值，宇树用真实现金流把它变成可核验的利润表。</a:t>
            </a:r>
          </a:p>
          <a:p>
            <a:pPr>
              <a:lnSpc>
                <a:spcPct val="104000"/>
              </a:lnSpc>
              <a:spcAft>
                <a:spcPts val="400"/>
              </a:spcAft>
            </a:pPr>
            <a:r>
              <a:rPr sz="1100" b="1">
                <a:solidFill>
                  <a:srgbClr val="A6332A"/>
                </a:solidFill>
                <a:latin typeface="PingFang SC"/>
              </a:rPr>
              <a:t>▸ </a:t>
            </a:r>
            <a:r>
              <a:rPr sz="1100">
                <a:solidFill>
                  <a:srgbClr val="1C2028"/>
                </a:solidFill>
                <a:latin typeface="PingFang SC"/>
              </a:rPr>
              <a:t>募资 48% 砸向模型研发 = 承认下一战场是「大脑」而非「腿脚」。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48640" y="6455664"/>
            <a:ext cx="11094415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1" i="0">
                <a:solidFill>
                  <a:srgbClr val="C8A55A"/>
                </a:solidFill>
                <a:latin typeface="PingFang SC"/>
                <a:ea typeface="PingFang SC"/>
              </a:rPr>
              <a:t>数据来源  </a:t>
            </a:r>
            <a:r>
              <a:rPr sz="900" b="0" i="0">
                <a:solidFill>
                  <a:srgbClr val="696157"/>
                </a:solidFill>
                <a:latin typeface="PingFang SC"/>
                <a:ea typeface="PingFang SC"/>
              </a:rPr>
              <a:t>[S4]IT桔子；[S5]公司技术规划；融资统计为行业口径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2788920"/>
            <a:ext cx="12191695" cy="50292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057400"/>
            <a:ext cx="1109441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>
                <a:solidFill>
                  <a:srgbClr val="C8A55A"/>
                </a:solidFill>
                <a:latin typeface="PingFang SC"/>
                <a:ea typeface="PingFang SC"/>
              </a:rPr>
              <a:t>PART 03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063240"/>
            <a:ext cx="11094415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PingFang SC"/>
                <a:ea typeface="PingFang SC"/>
              </a:rPr>
              <a:t>交叉验证体系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114800"/>
            <a:ext cx="11094415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500" b="0" i="0">
                <a:solidFill>
                  <a:srgbClr val="E3CE9C"/>
                </a:solidFill>
                <a:latin typeface="PingFang SC"/>
                <a:ea typeface="PingFang SC"/>
              </a:rPr>
              <a:t>财务勾稽 V1–V7 · 跨口径冲突 V8–V11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28016"/>
            <a:ext cx="1920240" cy="50292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 i="0">
                <a:solidFill>
                  <a:srgbClr val="C8A55A"/>
                </a:solidFill>
                <a:latin typeface="PingFang SC"/>
                <a:ea typeface="PingFang SC"/>
              </a:rPr>
              <a:t>VERIFICATION MATRIX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58368"/>
            <a:ext cx="10180015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2700" b="1" i="0">
                <a:solidFill>
                  <a:srgbClr val="0F2044"/>
                </a:solidFill>
                <a:latin typeface="PingFang SC"/>
                <a:ea typeface="PingFang SC"/>
              </a:rPr>
              <a:t>验证矩阵：哪些是事实，哪些必须存疑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45775" y="384048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150" b="1" i="0">
                <a:solidFill>
                  <a:srgbClr val="696157"/>
                </a:solidFill>
                <a:latin typeface="PingFang SC"/>
                <a:ea typeface="PingFang SC"/>
              </a:rPr>
              <a:t>14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48640" y="1417320"/>
          <a:ext cx="11091672" cy="49926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0080"/>
                <a:gridCol w="2834640"/>
                <a:gridCol w="5971032"/>
                <a:gridCol w="1645920"/>
              </a:tblGrid>
              <a:tr h="416052">
                <a:tc>
                  <a:txBody>
                    <a:bodyPr wrap="square"/>
                    <a:lstStyle/>
                    <a:p>
                      <a:pPr algn="ctr"/>
                      <a:r>
                        <a:rPr sz="950" b="1">
                          <a:solidFill>
                            <a:srgbClr val="FFFFFF"/>
                          </a:solidFill>
                          <a:latin typeface="PingFang SC"/>
                          <a:ea typeface="PingFang SC"/>
                        </a:rPr>
                        <a:t>#</a:t>
                      </a:r>
                    </a:p>
                  </a:txBody>
                  <a:tcPr anchor="ctr" marL="91440" marR="91440" marT="18288" marB="18288">
                    <a:solidFill>
                      <a:srgbClr val="0F204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50" b="1">
                          <a:solidFill>
                            <a:srgbClr val="FFFFFF"/>
                          </a:solidFill>
                          <a:latin typeface="PingFang SC"/>
                          <a:ea typeface="PingFang SC"/>
                        </a:rPr>
                        <a:t>验证动作</a:t>
                      </a:r>
                    </a:p>
                  </a:txBody>
                  <a:tcPr anchor="ctr" marL="91440" marR="91440" marT="18288" marB="18288">
                    <a:solidFill>
                      <a:srgbClr val="0F204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50" b="1">
                          <a:solidFill>
                            <a:srgbClr val="FFFFFF"/>
                          </a:solidFill>
                          <a:latin typeface="PingFang SC"/>
                          <a:ea typeface="PingFang SC"/>
                        </a:rPr>
                        <a:t>结果</a:t>
                      </a:r>
                    </a:p>
                  </a:txBody>
                  <a:tcPr anchor="ctr" marL="91440" marR="91440" marT="18288" marB="18288">
                    <a:solidFill>
                      <a:srgbClr val="0F204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950" b="1">
                          <a:solidFill>
                            <a:srgbClr val="FFFFFF"/>
                          </a:solidFill>
                          <a:latin typeface="PingFang SC"/>
                          <a:ea typeface="PingFang SC"/>
                        </a:rPr>
                        <a:t>判定</a:t>
                      </a:r>
                    </a:p>
                  </a:txBody>
                  <a:tcPr anchor="ctr" marL="91440" marR="91440" marT="18288" marB="18288">
                    <a:solidFill>
                      <a:srgbClr val="0F2044"/>
                    </a:solidFill>
                  </a:tcPr>
                </a:tc>
              </a:tr>
              <a:tr h="416052">
                <a:tc>
                  <a:txBody>
                    <a:bodyPr wrap="square"/>
                    <a:lstStyle/>
                    <a:p>
                      <a:pPr algn="ctr"/>
                      <a:r>
                        <a:rPr sz="950" b="1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V1</a:t>
                      </a:r>
                    </a:p>
                  </a:txBody>
                  <a:tcPr anchor="ctr" marL="91440" marR="91440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50" b="0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营收多源一致</a:t>
                      </a:r>
                    </a:p>
                  </a:txBody>
                  <a:tcPr anchor="ctr" marL="91440" marR="91440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50" b="0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S1「1.2→17」= S2「1.23→16.99」</a:t>
                      </a:r>
                    </a:p>
                  </a:txBody>
                  <a:tcPr anchor="ctr" marL="91440" marR="91440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950" b="1">
                          <a:solidFill>
                            <a:srgbClr val="2E6B4F"/>
                          </a:solidFill>
                          <a:latin typeface="PingFang SC"/>
                          <a:ea typeface="PingFang SC"/>
                        </a:rPr>
                        <a:t>事实</a:t>
                      </a:r>
                    </a:p>
                  </a:txBody>
                  <a:tcPr anchor="ctr" marL="91440" marR="91440" marT="18288" marB="18288">
                    <a:solidFill>
                      <a:srgbClr val="FFFFFF"/>
                    </a:solidFill>
                  </a:tcPr>
                </a:tc>
              </a:tr>
              <a:tr h="416052">
                <a:tc>
                  <a:txBody>
                    <a:bodyPr wrap="square"/>
                    <a:lstStyle/>
                    <a:p>
                      <a:pPr algn="ctr"/>
                      <a:r>
                        <a:rPr sz="950" b="1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V2</a:t>
                      </a:r>
                    </a:p>
                  </a:txBody>
                  <a:tcPr anchor="ctr" marL="91440" marR="91440" marT="18288" marB="18288">
                    <a:solidFill>
                      <a:srgbClr val="F1ECE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50" b="0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归母/扣非一致</a:t>
                      </a:r>
                    </a:p>
                  </a:txBody>
                  <a:tcPr anchor="ctr" marL="91440" marR="91440" marT="18288" marB="18288">
                    <a:solidFill>
                      <a:srgbClr val="F1ECE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50" b="0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S1「2.8/5.9」= S2「2.88/5.91」</a:t>
                      </a:r>
                    </a:p>
                  </a:txBody>
                  <a:tcPr anchor="ctr" marL="91440" marR="91440" marT="18288" marB="18288">
                    <a:solidFill>
                      <a:srgbClr val="F1ECE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950" b="1">
                          <a:solidFill>
                            <a:srgbClr val="2E6B4F"/>
                          </a:solidFill>
                          <a:latin typeface="PingFang SC"/>
                          <a:ea typeface="PingFang SC"/>
                        </a:rPr>
                        <a:t>事实</a:t>
                      </a:r>
                    </a:p>
                  </a:txBody>
                  <a:tcPr anchor="ctr" marL="91440" marR="91440" marT="18288" marB="18288">
                    <a:solidFill>
                      <a:srgbClr val="F1ECE1"/>
                    </a:solidFill>
                  </a:tcPr>
                </a:tc>
              </a:tr>
              <a:tr h="416052">
                <a:tc>
                  <a:txBody>
                    <a:bodyPr wrap="square"/>
                    <a:lstStyle/>
                    <a:p>
                      <a:pPr algn="ctr"/>
                      <a:r>
                        <a:rPr sz="950" b="1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V3</a:t>
                      </a:r>
                    </a:p>
                  </a:txBody>
                  <a:tcPr anchor="ctr" marL="91440" marR="91440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50" b="0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毛利率口径</a:t>
                      </a:r>
                    </a:p>
                  </a:txBody>
                  <a:tcPr anchor="ctr" marL="91440" marR="91440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50" b="0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综合44.75/57.22/60.44 vs 主营44.22/56.41/60.13</a:t>
                      </a:r>
                    </a:p>
                  </a:txBody>
                  <a:tcPr anchor="ctr" marL="91440" marR="91440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950" b="1">
                          <a:solidFill>
                            <a:srgbClr val="B07A1E"/>
                          </a:solidFill>
                          <a:latin typeface="PingFang SC"/>
                          <a:ea typeface="PingFang SC"/>
                        </a:rPr>
                        <a:t>口径不同</a:t>
                      </a:r>
                    </a:p>
                  </a:txBody>
                  <a:tcPr anchor="ctr" marL="91440" marR="91440" marT="18288" marB="18288">
                    <a:solidFill>
                      <a:srgbClr val="FFFFFF"/>
                    </a:solidFill>
                  </a:tcPr>
                </a:tc>
              </a:tr>
              <a:tr h="416052">
                <a:tc>
                  <a:txBody>
                    <a:bodyPr wrap="square"/>
                    <a:lstStyle/>
                    <a:p>
                      <a:pPr algn="ctr"/>
                      <a:r>
                        <a:rPr sz="950" b="1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V4</a:t>
                      </a:r>
                    </a:p>
                  </a:txBody>
                  <a:tcPr anchor="ctr" marL="91440" marR="91440" marT="18288" marB="18288">
                    <a:solidFill>
                      <a:srgbClr val="F1ECE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50" b="0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CAGR冲突</a:t>
                      </a:r>
                    </a:p>
                  </a:txBody>
                  <a:tcPr anchor="ctr" marL="91440" marR="91440" marT="18288" marB="18288">
                    <a:solidFill>
                      <a:srgbClr val="F1ECE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50" b="0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140%(基数2022) vs 226.78%(基数2023)，均可复算</a:t>
                      </a:r>
                    </a:p>
                  </a:txBody>
                  <a:tcPr anchor="ctr" marL="91440" marR="91440" marT="18288" marB="18288">
                    <a:solidFill>
                      <a:srgbClr val="F1ECE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950" b="1">
                          <a:solidFill>
                            <a:srgbClr val="2E6B4F"/>
                          </a:solidFill>
                          <a:latin typeface="PingFang SC"/>
                          <a:ea typeface="PingFang SC"/>
                        </a:rPr>
                        <a:t>事实</a:t>
                      </a:r>
                    </a:p>
                  </a:txBody>
                  <a:tcPr anchor="ctr" marL="91440" marR="91440" marT="18288" marB="18288">
                    <a:solidFill>
                      <a:srgbClr val="F1ECE1"/>
                    </a:solidFill>
                  </a:tcPr>
                </a:tc>
              </a:tr>
              <a:tr h="416052">
                <a:tc>
                  <a:txBody>
                    <a:bodyPr wrap="square"/>
                    <a:lstStyle/>
                    <a:p>
                      <a:pPr algn="ctr"/>
                      <a:r>
                        <a:rPr sz="950" b="1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V5</a:t>
                      </a:r>
                    </a:p>
                  </a:txBody>
                  <a:tcPr anchor="ctr" marL="91440" marR="91440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50" b="0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收入结构勾稽</a:t>
                      </a:r>
                    </a:p>
                  </a:txBody>
                  <a:tcPr anchor="ctr" marL="91440" marR="91440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50" b="0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各品类相加=17.0≈16.99，占比=100%</a:t>
                      </a:r>
                    </a:p>
                  </a:txBody>
                  <a:tcPr anchor="ctr" marL="91440" marR="91440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950" b="1">
                          <a:solidFill>
                            <a:srgbClr val="2E6B4F"/>
                          </a:solidFill>
                          <a:latin typeface="PingFang SC"/>
                          <a:ea typeface="PingFang SC"/>
                        </a:rPr>
                        <a:t>事实</a:t>
                      </a:r>
                    </a:p>
                  </a:txBody>
                  <a:tcPr anchor="ctr" marL="91440" marR="91440" marT="18288" marB="18288">
                    <a:solidFill>
                      <a:srgbClr val="FFFFFF"/>
                    </a:solidFill>
                  </a:tcPr>
                </a:tc>
              </a:tr>
              <a:tr h="416052">
                <a:tc>
                  <a:txBody>
                    <a:bodyPr wrap="square"/>
                    <a:lstStyle/>
                    <a:p>
                      <a:pPr algn="ctr"/>
                      <a:r>
                        <a:rPr sz="950" b="1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V6</a:t>
                      </a:r>
                    </a:p>
                  </a:txBody>
                  <a:tcPr anchor="ctr" marL="91440" marR="91440" marT="18288" marB="18288">
                    <a:solidFill>
                      <a:srgbClr val="F1ECE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50" b="0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募投勾稽</a:t>
                      </a:r>
                    </a:p>
                  </a:txBody>
                  <a:tcPr anchor="ctr" marL="91440" marR="91440" marT="18288" marB="18288">
                    <a:solidFill>
                      <a:srgbClr val="F1ECE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50" b="0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金额相加=42.01≈42.02，占比=100%</a:t>
                      </a:r>
                    </a:p>
                  </a:txBody>
                  <a:tcPr anchor="ctr" marL="91440" marR="91440" marT="18288" marB="18288">
                    <a:solidFill>
                      <a:srgbClr val="F1ECE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950" b="1">
                          <a:solidFill>
                            <a:srgbClr val="2E6B4F"/>
                          </a:solidFill>
                          <a:latin typeface="PingFang SC"/>
                          <a:ea typeface="PingFang SC"/>
                        </a:rPr>
                        <a:t>事实</a:t>
                      </a:r>
                    </a:p>
                  </a:txBody>
                  <a:tcPr anchor="ctr" marL="91440" marR="91440" marT="18288" marB="18288">
                    <a:solidFill>
                      <a:srgbClr val="F1ECE1"/>
                    </a:solidFill>
                  </a:tcPr>
                </a:tc>
              </a:tr>
              <a:tr h="416052">
                <a:tc>
                  <a:txBody>
                    <a:bodyPr wrap="square"/>
                    <a:lstStyle/>
                    <a:p>
                      <a:pPr algn="ctr"/>
                      <a:r>
                        <a:rPr sz="950" b="1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V7</a:t>
                      </a:r>
                    </a:p>
                  </a:txBody>
                  <a:tcPr anchor="ctr" marL="91440" marR="91440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50" b="0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PE勾稽</a:t>
                      </a:r>
                    </a:p>
                  </a:txBody>
                  <a:tcPr anchor="ctr" marL="91440" marR="91440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50" b="0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610亿/2.78亿归母≈219倍</a:t>
                      </a:r>
                    </a:p>
                  </a:txBody>
                  <a:tcPr anchor="ctr" marL="91440" marR="91440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950" b="1">
                          <a:solidFill>
                            <a:srgbClr val="2E6B4F"/>
                          </a:solidFill>
                          <a:latin typeface="PingFang SC"/>
                          <a:ea typeface="PingFang SC"/>
                        </a:rPr>
                        <a:t>事实</a:t>
                      </a:r>
                    </a:p>
                  </a:txBody>
                  <a:tcPr anchor="ctr" marL="91440" marR="91440" marT="18288" marB="18288">
                    <a:solidFill>
                      <a:srgbClr val="FFFFFF"/>
                    </a:solidFill>
                  </a:tcPr>
                </a:tc>
              </a:tr>
              <a:tr h="416052">
                <a:tc>
                  <a:txBody>
                    <a:bodyPr wrap="square"/>
                    <a:lstStyle/>
                    <a:p>
                      <a:pPr algn="ctr"/>
                      <a:r>
                        <a:rPr sz="950" b="1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V8</a:t>
                      </a:r>
                    </a:p>
                  </a:txBody>
                  <a:tcPr anchor="ctr" marL="91440" marR="91440" marT="18288" marB="18288">
                    <a:solidFill>
                      <a:srgbClr val="F1ECE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50" b="0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出货全球排名</a:t>
                      </a:r>
                    </a:p>
                  </a:txBody>
                  <a:tcPr anchor="ctr" marL="91440" marR="91440" marT="18288" marB="18288">
                    <a:solidFill>
                      <a:srgbClr val="F1ECE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50" b="0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公司/赛迪第一·5500台  vs Omdia第二·4200台</a:t>
                      </a:r>
                    </a:p>
                  </a:txBody>
                  <a:tcPr anchor="ctr" marL="91440" marR="91440" marT="18288" marB="18288">
                    <a:solidFill>
                      <a:srgbClr val="F1ECE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950" b="1">
                          <a:solidFill>
                            <a:srgbClr val="A6332A"/>
                          </a:solidFill>
                          <a:latin typeface="PingFang SC"/>
                          <a:ea typeface="PingFang SC"/>
                        </a:rPr>
                        <a:t>待核实</a:t>
                      </a:r>
                    </a:p>
                  </a:txBody>
                  <a:tcPr anchor="ctr" marL="91440" marR="91440" marT="18288" marB="18288">
                    <a:solidFill>
                      <a:srgbClr val="F1ECE1"/>
                    </a:solidFill>
                  </a:tcPr>
                </a:tc>
              </a:tr>
              <a:tr h="416052">
                <a:tc>
                  <a:txBody>
                    <a:bodyPr wrap="square"/>
                    <a:lstStyle/>
                    <a:p>
                      <a:pPr algn="ctr"/>
                      <a:r>
                        <a:rPr sz="950" b="1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V9</a:t>
                      </a:r>
                    </a:p>
                  </a:txBody>
                  <a:tcPr anchor="ctr" marL="91440" marR="91440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50" b="0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2026H1营收</a:t>
                      </a:r>
                    </a:p>
                  </a:txBody>
                  <a:tcPr anchor="ctr" marL="91440" marR="91440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50" b="0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预告上限11.28  vs 11.52(媒体)</a:t>
                      </a:r>
                    </a:p>
                  </a:txBody>
                  <a:tcPr anchor="ctr" marL="91440" marR="91440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950" b="1">
                          <a:solidFill>
                            <a:srgbClr val="A6332A"/>
                          </a:solidFill>
                          <a:latin typeface="PingFang SC"/>
                          <a:ea typeface="PingFang SC"/>
                        </a:rPr>
                        <a:t>待核实</a:t>
                      </a:r>
                    </a:p>
                  </a:txBody>
                  <a:tcPr anchor="ctr" marL="91440" marR="91440" marT="18288" marB="18288">
                    <a:solidFill>
                      <a:srgbClr val="FFFFFF"/>
                    </a:solidFill>
                  </a:tcPr>
                </a:tc>
              </a:tr>
              <a:tr h="416052">
                <a:tc>
                  <a:txBody>
                    <a:bodyPr wrap="square"/>
                    <a:lstStyle/>
                    <a:p>
                      <a:pPr algn="ctr"/>
                      <a:r>
                        <a:rPr sz="950" b="1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V10</a:t>
                      </a:r>
                    </a:p>
                  </a:txBody>
                  <a:tcPr anchor="ctr" marL="91440" marR="91440" marT="18288" marB="18288">
                    <a:solidFill>
                      <a:srgbClr val="F1ECE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50" b="0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海外占比70%</a:t>
                      </a:r>
                    </a:p>
                  </a:txBody>
                  <a:tcPr anchor="ctr" marL="91440" marR="91440" marT="18288" marB="18288">
                    <a:solidFill>
                      <a:srgbClr val="F1ECE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50" b="0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单一来源，无逐年数值</a:t>
                      </a:r>
                    </a:p>
                  </a:txBody>
                  <a:tcPr anchor="ctr" marL="91440" marR="91440" marT="18288" marB="18288">
                    <a:solidFill>
                      <a:srgbClr val="F1ECE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950" b="1">
                          <a:solidFill>
                            <a:srgbClr val="A6332A"/>
                          </a:solidFill>
                          <a:latin typeface="PingFang SC"/>
                          <a:ea typeface="PingFang SC"/>
                        </a:rPr>
                        <a:t>待核实</a:t>
                      </a:r>
                    </a:p>
                  </a:txBody>
                  <a:tcPr anchor="ctr" marL="91440" marR="91440" marT="18288" marB="18288">
                    <a:solidFill>
                      <a:srgbClr val="F1ECE1"/>
                    </a:solidFill>
                  </a:tcPr>
                </a:tc>
              </a:tr>
              <a:tr h="416052">
                <a:tc>
                  <a:txBody>
                    <a:bodyPr wrap="square"/>
                    <a:lstStyle/>
                    <a:p>
                      <a:pPr algn="ctr"/>
                      <a:r>
                        <a:rPr sz="950" b="1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V11</a:t>
                      </a:r>
                    </a:p>
                  </a:txBody>
                  <a:tcPr anchor="ctr" marL="91440" marR="91440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50" b="0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集中度80%</a:t>
                      </a:r>
                    </a:p>
                  </a:txBody>
                  <a:tcPr anchor="ctr" marL="91440" marR="91440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50" b="0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TrendForce中国80% vs Omdia全球71%</a:t>
                      </a:r>
                    </a:p>
                  </a:txBody>
                  <a:tcPr anchor="ctr" marL="91440" marR="91440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950" b="1">
                          <a:solidFill>
                            <a:srgbClr val="B07A1E"/>
                          </a:solidFill>
                          <a:latin typeface="PingFang SC"/>
                          <a:ea typeface="PingFang SC"/>
                        </a:rPr>
                        <a:t>口径不同</a:t>
                      </a:r>
                    </a:p>
                  </a:txBody>
                  <a:tcPr anchor="ctr" marL="91440" marR="91440" marT="18288" marB="18288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48640" y="6455664"/>
            <a:ext cx="11094415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1" i="0">
                <a:solidFill>
                  <a:srgbClr val="C8A55A"/>
                </a:solidFill>
                <a:latin typeface="PingFang SC"/>
                <a:ea typeface="PingFang SC"/>
              </a:rPr>
              <a:t>数据来源  </a:t>
            </a:r>
            <a:r>
              <a:rPr sz="900" b="0" i="0">
                <a:solidFill>
                  <a:srgbClr val="696157"/>
                </a:solidFill>
                <a:latin typeface="PingFang SC"/>
                <a:ea typeface="PingFang SC"/>
              </a:rPr>
              <a:t>V1–V7 为算术可复核的内部勾稽；V8–V11 为跨源/跨口径冲突，正文并列不取舍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28016"/>
            <a:ext cx="1920240" cy="50292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 i="0">
                <a:solidFill>
                  <a:srgbClr val="C8A55A"/>
                </a:solidFill>
                <a:latin typeface="PingFang SC"/>
                <a:ea typeface="PingFang SC"/>
              </a:rPr>
              <a:t>DISPUTED NUMBERS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58368"/>
            <a:ext cx="10180015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2700" b="1" i="0">
                <a:solidFill>
                  <a:srgbClr val="0F2044"/>
                </a:solidFill>
                <a:latin typeface="PingFang SC"/>
                <a:ea typeface="PingFang SC"/>
              </a:rPr>
              <a:t>两处最值得警惕的口径冲突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45775" y="384048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150" b="1" i="0">
                <a:solidFill>
                  <a:srgbClr val="696157"/>
                </a:solidFill>
                <a:latin typeface="PingFang SC"/>
                <a:ea typeface="PingFang SC"/>
              </a:rPr>
              <a:t>15</a:t>
            </a:r>
          </a:p>
        </p:txBody>
      </p:sp>
      <p:sp>
        <p:nvSpPr>
          <p:cNvPr id="7" name="Rectangle 6"/>
          <p:cNvSpPr/>
          <p:nvPr/>
        </p:nvSpPr>
        <p:spPr>
          <a:xfrm>
            <a:off x="548640" y="1554480"/>
            <a:ext cx="2656332" cy="402336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48640" y="1554480"/>
            <a:ext cx="2656332" cy="109728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1828800"/>
            <a:ext cx="229057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1" i="0">
                <a:solidFill>
                  <a:srgbClr val="C8A55A"/>
                </a:solidFill>
                <a:latin typeface="PingFang SC"/>
                <a:ea typeface="PingFang SC"/>
              </a:rPr>
              <a:t>公司口径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2103120"/>
            <a:ext cx="2290572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700" b="1" i="0">
                <a:solidFill>
                  <a:srgbClr val="0F2044"/>
                </a:solidFill>
                <a:latin typeface="PingFang SC"/>
                <a:ea typeface="PingFang SC"/>
              </a:rPr>
              <a:t>全球第一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2560320"/>
            <a:ext cx="229057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0" i="1">
                <a:solidFill>
                  <a:srgbClr val="696157"/>
                </a:solidFill>
                <a:latin typeface="PingFang SC"/>
                <a:ea typeface="PingFang SC"/>
              </a:rPr>
              <a:t>赛迪 / 招股书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" y="2944368"/>
            <a:ext cx="2290572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1" i="0">
                <a:solidFill>
                  <a:srgbClr val="1C2028"/>
                </a:solidFill>
                <a:latin typeface="PingFang SC"/>
                <a:ea typeface="PingFang SC"/>
              </a:rPr>
              <a:t>出货量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3191256"/>
            <a:ext cx="229057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950" b="0" i="0">
                <a:solidFill>
                  <a:srgbClr val="696157"/>
                </a:solidFill>
                <a:latin typeface="PingFang SC"/>
                <a:ea typeface="PingFang SC"/>
              </a:rPr>
              <a:t>人形超5500台、四足累计超3万台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3685031"/>
            <a:ext cx="2290572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1" i="0">
                <a:solidFill>
                  <a:srgbClr val="1C2028"/>
                </a:solidFill>
                <a:latin typeface="PingFang SC"/>
                <a:ea typeface="PingFang SC"/>
              </a:rPr>
              <a:t>份额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3931919"/>
            <a:ext cx="229057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950" b="0" i="0">
                <a:solidFill>
                  <a:srgbClr val="696157"/>
                </a:solidFill>
                <a:latin typeface="PingFang SC"/>
                <a:ea typeface="PingFang SC"/>
              </a:rPr>
              <a:t>四足全球60–70%；双品类登顶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4425695"/>
            <a:ext cx="2290572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1" i="0">
                <a:solidFill>
                  <a:srgbClr val="1C2028"/>
                </a:solidFill>
                <a:latin typeface="PingFang SC"/>
                <a:ea typeface="PingFang SC"/>
              </a:rPr>
              <a:t>口径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4672583"/>
            <a:ext cx="229057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950" b="0" i="0">
                <a:solidFill>
                  <a:srgbClr val="696157"/>
                </a:solidFill>
                <a:latin typeface="PingFang SC"/>
                <a:ea typeface="PingFang SC"/>
              </a:rPr>
              <a:t>以发货/产量计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424427" y="1554480"/>
            <a:ext cx="2656332" cy="402336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3424427" y="1554480"/>
            <a:ext cx="2656332" cy="109728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607308" y="1828800"/>
            <a:ext cx="229057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50" b="1" i="0">
                <a:solidFill>
                  <a:srgbClr val="C8A55A"/>
                </a:solidFill>
                <a:latin typeface="PingFang SC"/>
                <a:ea typeface="PingFang SC"/>
              </a:rPr>
              <a:t>第三方口径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607308" y="2103120"/>
            <a:ext cx="2290572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700" b="1" i="0">
                <a:solidFill>
                  <a:srgbClr val="0F2044"/>
                </a:solidFill>
                <a:latin typeface="PingFang SC"/>
                <a:ea typeface="PingFang SC"/>
              </a:rPr>
              <a:t>全球第二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607308" y="2560320"/>
            <a:ext cx="229057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0" i="1">
                <a:solidFill>
                  <a:srgbClr val="696157"/>
                </a:solidFill>
                <a:latin typeface="PingFang SC"/>
                <a:ea typeface="PingFang SC"/>
              </a:rPr>
              <a:t>Omdia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607308" y="2944368"/>
            <a:ext cx="2290572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1" i="0">
                <a:solidFill>
                  <a:srgbClr val="1C2028"/>
                </a:solidFill>
                <a:latin typeface="PingFang SC"/>
                <a:ea typeface="PingFang SC"/>
              </a:rPr>
              <a:t>宇树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607308" y="3191256"/>
            <a:ext cx="229057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950" b="0" i="0">
                <a:solidFill>
                  <a:srgbClr val="696157"/>
                </a:solidFill>
                <a:latin typeface="PingFang SC"/>
                <a:ea typeface="PingFang SC"/>
              </a:rPr>
              <a:t>4200台·份额32%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607308" y="3685031"/>
            <a:ext cx="2290572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1" i="0">
                <a:solidFill>
                  <a:srgbClr val="1C2028"/>
                </a:solidFill>
                <a:latin typeface="PingFang SC"/>
                <a:ea typeface="PingFang SC"/>
              </a:rPr>
              <a:t>智元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607308" y="3931919"/>
            <a:ext cx="229057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950" b="0" i="0">
                <a:solidFill>
                  <a:srgbClr val="696157"/>
                </a:solidFill>
                <a:latin typeface="PingFang SC"/>
                <a:ea typeface="PingFang SC"/>
              </a:rPr>
              <a:t>5100台·份额39%列第一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607308" y="4425695"/>
            <a:ext cx="2290572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1" i="0">
                <a:solidFill>
                  <a:srgbClr val="1C2028"/>
                </a:solidFill>
                <a:latin typeface="PingFang SC"/>
                <a:ea typeface="PingFang SC"/>
              </a:rPr>
              <a:t>差异源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607308" y="4672583"/>
            <a:ext cx="229057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950" b="0" i="0">
                <a:solidFill>
                  <a:srgbClr val="696157"/>
                </a:solidFill>
                <a:latin typeface="PingFang SC"/>
                <a:ea typeface="PingFang SC"/>
              </a:rPr>
              <a:t>统计口径/时点/人形定义(含G1)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355080" y="1554480"/>
            <a:ext cx="5285232" cy="4023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500" b="1" i="0">
                <a:solidFill>
                  <a:srgbClr val="0F2044"/>
                </a:solidFill>
                <a:latin typeface="PingFang SC"/>
                <a:ea typeface="PingFang SC"/>
              </a:rPr>
              <a:t>如何理解「140% 还是 226.78%」</a:t>
            </a:r>
          </a:p>
          <a:p>
            <a:pPr algn="l">
              <a:spcAft>
                <a:spcPts val="400"/>
              </a:spcAft>
            </a:pPr>
            <a:r>
              <a:rPr sz="1250" b="1" i="0">
                <a:solidFill>
                  <a:srgbClr val="A6332A"/>
                </a:solidFill>
                <a:latin typeface="PingFang SC"/>
                <a:ea typeface="PingFang SC"/>
              </a:rPr>
              <a:t>两者都对，只是基数年不同：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250" b="1" i="0">
                <a:solidFill>
                  <a:srgbClr val="0F2044"/>
                </a:solidFill>
                <a:latin typeface="PingFang SC"/>
                <a:ea typeface="PingFang SC"/>
              </a:rPr>
              <a:t>140%</a:t>
            </a:r>
            <a:r>
              <a:rPr sz="1250" b="0" i="0">
                <a:solidFill>
                  <a:srgbClr val="1C2028"/>
                </a:solidFill>
                <a:latin typeface="PingFang SC"/>
                <a:ea typeface="PingFang SC"/>
              </a:rPr>
              <a:t>  = 2022→2025 三年复合（(16.99/1.23)^(1/3)−1）</a:t>
            </a:r>
          </a:p>
          <a:p>
            <a:pPr algn="l">
              <a:lnSpc>
                <a:spcPct val="115000"/>
              </a:lnSpc>
              <a:spcAft>
                <a:spcPts val="1200"/>
              </a:spcAft>
            </a:pPr>
            <a:r>
              <a:rPr sz="1250" b="1" i="0">
                <a:solidFill>
                  <a:srgbClr val="0F2044"/>
                </a:solidFill>
                <a:latin typeface="PingFang SC"/>
                <a:ea typeface="PingFang SC"/>
              </a:rPr>
              <a:t>226.78%</a:t>
            </a:r>
            <a:r>
              <a:rPr sz="1250" b="0" i="0">
                <a:solidFill>
                  <a:srgbClr val="1C2028"/>
                </a:solidFill>
                <a:latin typeface="PingFang SC"/>
                <a:ea typeface="PingFang SC"/>
              </a:rPr>
              <a:t>  = 2023→2025 两年复合（(16.99/1.59)^(1/2)−1）</a:t>
            </a:r>
          </a:p>
          <a:p>
            <a:pPr algn="l">
              <a:spcAft>
                <a:spcPts val="600"/>
              </a:spcAft>
            </a:pPr>
            <a:r>
              <a:rPr sz="1500" b="1" i="0">
                <a:solidFill>
                  <a:srgbClr val="0F2044"/>
                </a:solidFill>
                <a:latin typeface="PingFang SC"/>
                <a:ea typeface="PingFang SC"/>
              </a:rPr>
              <a:t>启示</a:t>
            </a:r>
          </a:p>
          <a:p>
            <a:pPr algn="l">
              <a:lnSpc>
                <a:spcPct val="125000"/>
              </a:lnSpc>
            </a:pPr>
            <a:r>
              <a:rPr sz="1250" b="0" i="0">
                <a:solidFill>
                  <a:srgbClr val="1C2028"/>
                </a:solidFill>
                <a:latin typeface="PingFang SC"/>
                <a:ea typeface="PingFang SC"/>
              </a:rPr>
              <a:t>引用增长率必须同时标「区间 + 基数」，否则同一公司可被讲出两个相差 87 个百分点的故事。这是财经传播里最常见的口径陷阱。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48640" y="6455664"/>
            <a:ext cx="11094415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1" i="0">
                <a:solidFill>
                  <a:srgbClr val="C8A55A"/>
                </a:solidFill>
                <a:latin typeface="PingFang SC"/>
                <a:ea typeface="PingFang SC"/>
              </a:rPr>
              <a:t>数据来源  </a:t>
            </a:r>
            <a:r>
              <a:rPr sz="900" b="0" i="0">
                <a:solidFill>
                  <a:srgbClr val="696157"/>
                </a:solidFill>
                <a:latin typeface="PingFang SC"/>
                <a:ea typeface="PingFang SC"/>
              </a:rPr>
              <a:t>[S1][S2][S5][S7]；CAGR 由本报告按公开营收复算，出货排名两源并列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28016"/>
            <a:ext cx="1920240" cy="50292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 i="0">
                <a:solidFill>
                  <a:srgbClr val="C8A55A"/>
                </a:solidFill>
                <a:latin typeface="PingFang SC"/>
                <a:ea typeface="PingFang SC"/>
              </a:rPr>
              <a:t>5-YEAR FRAMEWORK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58368"/>
            <a:ext cx="10180015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2700" b="1" i="0">
                <a:solidFill>
                  <a:srgbClr val="0F2044"/>
                </a:solidFill>
                <a:latin typeface="PingFang SC"/>
                <a:ea typeface="PingFang SC"/>
              </a:rPr>
              <a:t>具身智能 &amp; 机器人：近5年怎么走到今天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45775" y="384048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150" b="1" i="0">
                <a:solidFill>
                  <a:srgbClr val="696157"/>
                </a:solidFill>
                <a:latin typeface="PingFang SC"/>
                <a:ea typeface="PingFang SC"/>
              </a:rPr>
              <a:t>16</a:t>
            </a:r>
          </a:p>
        </p:txBody>
      </p:sp>
      <p:sp>
        <p:nvSpPr>
          <p:cNvPr id="7" name="Rectangle 6"/>
          <p:cNvSpPr/>
          <p:nvPr/>
        </p:nvSpPr>
        <p:spPr>
          <a:xfrm>
            <a:off x="731520" y="2011680"/>
            <a:ext cx="10725912" cy="27432"/>
          </a:xfrm>
          <a:prstGeom prst="rect">
            <a:avLst/>
          </a:prstGeom>
          <a:solidFill>
            <a:srgbClr val="D9D2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372362" y="1929384"/>
            <a:ext cx="201168" cy="201168"/>
          </a:xfrm>
          <a:prstGeom prst="ellipse">
            <a:avLst/>
          </a:prstGeom>
          <a:solidFill>
            <a:srgbClr val="B9B0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1536192"/>
            <a:ext cx="1848612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300" b="1" i="0">
                <a:solidFill>
                  <a:srgbClr val="696157"/>
                </a:solidFill>
                <a:latin typeface="PingFang SC"/>
                <a:ea typeface="PingFang SC"/>
              </a:rPr>
              <a:t>2021</a:t>
            </a:r>
          </a:p>
        </p:txBody>
      </p:sp>
      <p:sp>
        <p:nvSpPr>
          <p:cNvPr id="10" name="Rectangle 9"/>
          <p:cNvSpPr/>
          <p:nvPr/>
        </p:nvSpPr>
        <p:spPr>
          <a:xfrm>
            <a:off x="658368" y="2322576"/>
            <a:ext cx="1629156" cy="3383279"/>
          </a:xfrm>
          <a:prstGeom prst="rect">
            <a:avLst/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04672" y="2450592"/>
            <a:ext cx="1391412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250" b="1" i="0">
                <a:solidFill>
                  <a:srgbClr val="0F2044"/>
                </a:solidFill>
                <a:latin typeface="PingFang SC"/>
                <a:ea typeface="PingFang SC"/>
              </a:rPr>
              <a:t>四足破冰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04672" y="2834640"/>
            <a:ext cx="1391412" cy="28346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4000"/>
              </a:lnSpc>
              <a:spcAft>
                <a:spcPts val="300"/>
              </a:spcAft>
            </a:pPr>
            <a:r>
              <a:rPr sz="950" b="1">
                <a:solidFill>
                  <a:srgbClr val="C8A55A"/>
                </a:solidFill>
                <a:latin typeface="PingFang SC"/>
              </a:rPr>
              <a:t>▸ </a:t>
            </a:r>
            <a:r>
              <a:rPr sz="950">
                <a:solidFill>
                  <a:srgbClr val="1C2028"/>
                </a:solidFill>
                <a:latin typeface="PingFang SC"/>
              </a:rPr>
              <a:t>宇树24台A1登春晚</a:t>
            </a:r>
          </a:p>
          <a:p>
            <a:pPr>
              <a:lnSpc>
                <a:spcPct val="104000"/>
              </a:lnSpc>
              <a:spcAft>
                <a:spcPts val="300"/>
              </a:spcAft>
            </a:pPr>
            <a:r>
              <a:rPr sz="950" b="1">
                <a:solidFill>
                  <a:srgbClr val="C8A55A"/>
                </a:solidFill>
                <a:latin typeface="PingFang SC"/>
              </a:rPr>
              <a:t>▸ </a:t>
            </a:r>
            <a:r>
              <a:rPr sz="950">
                <a:solidFill>
                  <a:srgbClr val="1C2028"/>
                </a:solidFill>
                <a:latin typeface="PingFang SC"/>
              </a:rPr>
              <a:t>行业处演示期</a:t>
            </a:r>
          </a:p>
        </p:txBody>
      </p:sp>
      <p:sp>
        <p:nvSpPr>
          <p:cNvPr id="13" name="Oval 12"/>
          <p:cNvSpPr/>
          <p:nvPr/>
        </p:nvSpPr>
        <p:spPr>
          <a:xfrm>
            <a:off x="3220974" y="1929384"/>
            <a:ext cx="201168" cy="201168"/>
          </a:xfrm>
          <a:prstGeom prst="ellipse">
            <a:avLst/>
          </a:prstGeom>
          <a:solidFill>
            <a:srgbClr val="B9B0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397252" y="1536192"/>
            <a:ext cx="1848612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300" b="1" i="0">
                <a:solidFill>
                  <a:srgbClr val="696157"/>
                </a:solidFill>
                <a:latin typeface="PingFang SC"/>
                <a:ea typeface="PingFang SC"/>
              </a:rPr>
              <a:t>2022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506980" y="2322576"/>
            <a:ext cx="1629156" cy="3383279"/>
          </a:xfrm>
          <a:prstGeom prst="rect">
            <a:avLst/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653284" y="2450592"/>
            <a:ext cx="1391412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250" b="1" i="0">
                <a:solidFill>
                  <a:srgbClr val="0F2044"/>
                </a:solidFill>
                <a:latin typeface="PingFang SC"/>
                <a:ea typeface="PingFang SC"/>
              </a:rPr>
              <a:t>巨头入局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653284" y="2834640"/>
            <a:ext cx="1391412" cy="28346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4000"/>
              </a:lnSpc>
              <a:spcAft>
                <a:spcPts val="300"/>
              </a:spcAft>
            </a:pPr>
            <a:r>
              <a:rPr sz="950" b="1">
                <a:solidFill>
                  <a:srgbClr val="C8A55A"/>
                </a:solidFill>
                <a:latin typeface="PingFang SC"/>
              </a:rPr>
              <a:t>▸ </a:t>
            </a:r>
            <a:r>
              <a:rPr sz="950">
                <a:solidFill>
                  <a:srgbClr val="1C2028"/>
                </a:solidFill>
                <a:latin typeface="PingFang SC"/>
              </a:rPr>
              <a:t>特斯拉AI Day发Optimus</a:t>
            </a:r>
          </a:p>
          <a:p>
            <a:pPr>
              <a:lnSpc>
                <a:spcPct val="104000"/>
              </a:lnSpc>
              <a:spcAft>
                <a:spcPts val="300"/>
              </a:spcAft>
            </a:pPr>
            <a:r>
              <a:rPr sz="950" b="1">
                <a:solidFill>
                  <a:srgbClr val="C8A55A"/>
                </a:solidFill>
                <a:latin typeface="PingFang SC"/>
              </a:rPr>
              <a:t>▸ </a:t>
            </a:r>
            <a:r>
              <a:rPr sz="950">
                <a:solidFill>
                  <a:srgbClr val="1C2028"/>
                </a:solidFill>
                <a:latin typeface="PingFang SC"/>
              </a:rPr>
              <a:t>北京冬奥109只福虎</a:t>
            </a:r>
          </a:p>
        </p:txBody>
      </p:sp>
      <p:sp>
        <p:nvSpPr>
          <p:cNvPr id="18" name="Oval 17"/>
          <p:cNvSpPr/>
          <p:nvPr/>
        </p:nvSpPr>
        <p:spPr>
          <a:xfrm>
            <a:off x="5069586" y="1929384"/>
            <a:ext cx="201168" cy="201168"/>
          </a:xfrm>
          <a:prstGeom prst="ellipse">
            <a:avLst/>
          </a:prstGeom>
          <a:solidFill>
            <a:srgbClr val="B9B0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245864" y="1536192"/>
            <a:ext cx="1848612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300" b="1" i="0">
                <a:solidFill>
                  <a:srgbClr val="696157"/>
                </a:solidFill>
                <a:latin typeface="PingFang SC"/>
                <a:ea typeface="PingFang SC"/>
              </a:rPr>
              <a:t>2023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355592" y="2322576"/>
            <a:ext cx="1629156" cy="3383279"/>
          </a:xfrm>
          <a:prstGeom prst="rect">
            <a:avLst/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501896" y="2450592"/>
            <a:ext cx="1391412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250" b="1" i="0">
                <a:solidFill>
                  <a:srgbClr val="0F2044"/>
                </a:solidFill>
                <a:latin typeface="PingFang SC"/>
                <a:ea typeface="PingFang SC"/>
              </a:rPr>
              <a:t>双轮启动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01896" y="2834640"/>
            <a:ext cx="1391412" cy="28346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4000"/>
              </a:lnSpc>
              <a:spcAft>
                <a:spcPts val="300"/>
              </a:spcAft>
            </a:pPr>
            <a:r>
              <a:rPr sz="950" b="1">
                <a:solidFill>
                  <a:srgbClr val="C8A55A"/>
                </a:solidFill>
                <a:latin typeface="PingFang SC"/>
              </a:rPr>
              <a:t>▸ </a:t>
            </a:r>
            <a:r>
              <a:rPr sz="950">
                <a:solidFill>
                  <a:srgbClr val="1C2028"/>
                </a:solidFill>
                <a:latin typeface="PingFang SC"/>
              </a:rPr>
              <a:t>大模型点燃具身智能</a:t>
            </a:r>
          </a:p>
          <a:p>
            <a:pPr>
              <a:lnSpc>
                <a:spcPct val="104000"/>
              </a:lnSpc>
              <a:spcAft>
                <a:spcPts val="300"/>
              </a:spcAft>
            </a:pPr>
            <a:r>
              <a:rPr sz="950" b="1">
                <a:solidFill>
                  <a:srgbClr val="C8A55A"/>
                </a:solidFill>
                <a:latin typeface="PingFang SC"/>
              </a:rPr>
              <a:t>▸ </a:t>
            </a:r>
            <a:r>
              <a:rPr sz="950">
                <a:solidFill>
                  <a:srgbClr val="1C2028"/>
                </a:solidFill>
                <a:latin typeface="PingFang SC"/>
              </a:rPr>
              <a:t>工信部:2025量产</a:t>
            </a:r>
          </a:p>
        </p:txBody>
      </p:sp>
      <p:sp>
        <p:nvSpPr>
          <p:cNvPr id="23" name="Oval 22"/>
          <p:cNvSpPr/>
          <p:nvPr/>
        </p:nvSpPr>
        <p:spPr>
          <a:xfrm>
            <a:off x="6918198" y="1929384"/>
            <a:ext cx="201168" cy="201168"/>
          </a:xfrm>
          <a:prstGeom prst="ellipse">
            <a:avLst/>
          </a:prstGeom>
          <a:solidFill>
            <a:srgbClr val="B9B0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094476" y="1536192"/>
            <a:ext cx="1848612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300" b="1" i="0">
                <a:solidFill>
                  <a:srgbClr val="696157"/>
                </a:solidFill>
                <a:latin typeface="PingFang SC"/>
                <a:ea typeface="PingFang SC"/>
              </a:rPr>
              <a:t>2024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204204" y="2322576"/>
            <a:ext cx="1629156" cy="3383279"/>
          </a:xfrm>
          <a:prstGeom prst="rect">
            <a:avLst/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350508" y="2450592"/>
            <a:ext cx="1391412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250" b="1" i="0">
                <a:solidFill>
                  <a:srgbClr val="0F2044"/>
                </a:solidFill>
                <a:latin typeface="PingFang SC"/>
                <a:ea typeface="PingFang SC"/>
              </a:rPr>
              <a:t>降本成形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350508" y="2834640"/>
            <a:ext cx="1391412" cy="28346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4000"/>
              </a:lnSpc>
              <a:spcAft>
                <a:spcPts val="300"/>
              </a:spcAft>
            </a:pPr>
            <a:r>
              <a:rPr sz="950" b="1">
                <a:solidFill>
                  <a:srgbClr val="C8A55A"/>
                </a:solidFill>
                <a:latin typeface="PingFang SC"/>
              </a:rPr>
              <a:t>▸ </a:t>
            </a:r>
            <a:r>
              <a:rPr sz="950">
                <a:solidFill>
                  <a:srgbClr val="1C2028"/>
                </a:solidFill>
                <a:latin typeface="PingFang SC"/>
              </a:rPr>
              <a:t>宇树G1(9.9万)/H1</a:t>
            </a:r>
          </a:p>
          <a:p>
            <a:pPr>
              <a:lnSpc>
                <a:spcPct val="104000"/>
              </a:lnSpc>
              <a:spcAft>
                <a:spcPts val="300"/>
              </a:spcAft>
            </a:pPr>
            <a:r>
              <a:rPr sz="950" b="1">
                <a:solidFill>
                  <a:srgbClr val="C8A55A"/>
                </a:solidFill>
                <a:latin typeface="PingFang SC"/>
              </a:rPr>
              <a:t>▸ </a:t>
            </a:r>
            <a:r>
              <a:rPr sz="950">
                <a:solidFill>
                  <a:srgbClr val="1C2028"/>
                </a:solidFill>
                <a:latin typeface="PingFang SC"/>
              </a:rPr>
              <a:t>英伟达Isaac GR00T</a:t>
            </a:r>
          </a:p>
        </p:txBody>
      </p:sp>
      <p:sp>
        <p:nvSpPr>
          <p:cNvPr id="28" name="Oval 27"/>
          <p:cNvSpPr/>
          <p:nvPr/>
        </p:nvSpPr>
        <p:spPr>
          <a:xfrm>
            <a:off x="8766810" y="1929384"/>
            <a:ext cx="201168" cy="201168"/>
          </a:xfrm>
          <a:prstGeom prst="ellipse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943088" y="1536192"/>
            <a:ext cx="1848612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300" b="1" i="0">
                <a:solidFill>
                  <a:srgbClr val="0F2044"/>
                </a:solidFill>
                <a:latin typeface="PingFang SC"/>
                <a:ea typeface="PingFang SC"/>
              </a:rPr>
              <a:t>2025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052816" y="2322576"/>
            <a:ext cx="1629156" cy="3383279"/>
          </a:xfrm>
          <a:prstGeom prst="rect">
            <a:avLst/>
          </a:prstGeom>
          <a:solidFill>
            <a:srgbClr val="ECE4D2"/>
          </a:solidFill>
          <a:ln w="12700">
            <a:solidFill>
              <a:srgbClr val="C8A55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199120" y="2450592"/>
            <a:ext cx="1391412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250" b="1" i="0">
                <a:solidFill>
                  <a:srgbClr val="0F2044"/>
                </a:solidFill>
                <a:latin typeface="PingFang SC"/>
                <a:ea typeface="PingFang SC"/>
              </a:rPr>
              <a:t>量产元年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199120" y="2834640"/>
            <a:ext cx="1391412" cy="28346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4000"/>
              </a:lnSpc>
              <a:spcAft>
                <a:spcPts val="300"/>
              </a:spcAft>
            </a:pPr>
            <a:r>
              <a:rPr sz="950" b="1">
                <a:solidFill>
                  <a:srgbClr val="C8A55A"/>
                </a:solidFill>
                <a:latin typeface="PingFang SC"/>
              </a:rPr>
              <a:t>▸ </a:t>
            </a:r>
            <a:r>
              <a:rPr sz="950">
                <a:solidFill>
                  <a:srgbClr val="1C2028"/>
                </a:solidFill>
                <a:latin typeface="PingFang SC"/>
              </a:rPr>
              <a:t>中国占全球~84.7%</a:t>
            </a:r>
          </a:p>
          <a:p>
            <a:pPr>
              <a:lnSpc>
                <a:spcPct val="104000"/>
              </a:lnSpc>
              <a:spcAft>
                <a:spcPts val="300"/>
              </a:spcAft>
            </a:pPr>
            <a:r>
              <a:rPr sz="950" b="1">
                <a:solidFill>
                  <a:srgbClr val="C8A55A"/>
                </a:solidFill>
                <a:latin typeface="PingFang SC"/>
              </a:rPr>
              <a:t>▸ </a:t>
            </a:r>
            <a:r>
              <a:rPr sz="950">
                <a:solidFill>
                  <a:srgbClr val="1C2028"/>
                </a:solidFill>
                <a:latin typeface="PingFang SC"/>
              </a:rPr>
              <a:t>宇树率先扣非盈利</a:t>
            </a:r>
          </a:p>
        </p:txBody>
      </p:sp>
      <p:sp>
        <p:nvSpPr>
          <p:cNvPr id="33" name="Oval 32"/>
          <p:cNvSpPr/>
          <p:nvPr/>
        </p:nvSpPr>
        <p:spPr>
          <a:xfrm>
            <a:off x="10615422" y="1929384"/>
            <a:ext cx="201168" cy="201168"/>
          </a:xfrm>
          <a:prstGeom prst="ellipse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9791700" y="1536192"/>
            <a:ext cx="1848612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300" b="1" i="0">
                <a:solidFill>
                  <a:srgbClr val="0F2044"/>
                </a:solidFill>
                <a:latin typeface="PingFang SC"/>
                <a:ea typeface="PingFang SC"/>
              </a:rPr>
              <a:t>2026</a:t>
            </a:r>
          </a:p>
        </p:txBody>
      </p:sp>
      <p:sp>
        <p:nvSpPr>
          <p:cNvPr id="35" name="Rectangle 34"/>
          <p:cNvSpPr/>
          <p:nvPr/>
        </p:nvSpPr>
        <p:spPr>
          <a:xfrm>
            <a:off x="9901428" y="2322576"/>
            <a:ext cx="1629156" cy="3383279"/>
          </a:xfrm>
          <a:prstGeom prst="rect">
            <a:avLst/>
          </a:prstGeom>
          <a:solidFill>
            <a:srgbClr val="ECE4D2"/>
          </a:solidFill>
          <a:ln w="12700">
            <a:solidFill>
              <a:srgbClr val="C8A55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10047732" y="2450592"/>
            <a:ext cx="1391412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250" b="1" i="0">
                <a:solidFill>
                  <a:srgbClr val="0F2044"/>
                </a:solidFill>
                <a:latin typeface="PingFang SC"/>
                <a:ea typeface="PingFang SC"/>
              </a:rPr>
              <a:t>资本化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047732" y="2834640"/>
            <a:ext cx="1391412" cy="28346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4000"/>
              </a:lnSpc>
              <a:spcAft>
                <a:spcPts val="300"/>
              </a:spcAft>
            </a:pPr>
            <a:r>
              <a:rPr sz="950" b="1">
                <a:solidFill>
                  <a:srgbClr val="C8A55A"/>
                </a:solidFill>
                <a:latin typeface="PingFang SC"/>
              </a:rPr>
              <a:t>▸ </a:t>
            </a:r>
            <a:r>
              <a:rPr sz="950">
                <a:solidFill>
                  <a:srgbClr val="1C2028"/>
                </a:solidFill>
                <a:latin typeface="PingFang SC"/>
              </a:rPr>
              <a:t>宇树科创板第一股</a:t>
            </a:r>
          </a:p>
          <a:p>
            <a:pPr>
              <a:lnSpc>
                <a:spcPct val="104000"/>
              </a:lnSpc>
              <a:spcAft>
                <a:spcPts val="300"/>
              </a:spcAft>
            </a:pPr>
            <a:r>
              <a:rPr sz="950" b="1">
                <a:solidFill>
                  <a:srgbClr val="C8A55A"/>
                </a:solidFill>
                <a:latin typeface="PingFang SC"/>
              </a:rPr>
              <a:t>▸ </a:t>
            </a:r>
            <a:r>
              <a:rPr sz="950">
                <a:solidFill>
                  <a:srgbClr val="1C2028"/>
                </a:solidFill>
                <a:latin typeface="PingFang SC"/>
              </a:rPr>
              <a:t>融资935亿·双雄80%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48640" y="5943600"/>
            <a:ext cx="1109167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50" b="1" i="0">
                <a:solidFill>
                  <a:srgbClr val="0F2044"/>
                </a:solidFill>
                <a:latin typeface="PingFang SC"/>
                <a:ea typeface="PingFang SC"/>
              </a:rPr>
              <a:t>一句话：</a:t>
            </a:r>
            <a:r>
              <a:rPr sz="1250" b="0" i="0">
                <a:solidFill>
                  <a:srgbClr val="1C2028"/>
                </a:solidFill>
                <a:latin typeface="PingFang SC"/>
                <a:ea typeface="PingFang SC"/>
              </a:rPr>
              <a:t>五年时间，人形机器人从「实验室演示」走到了「有人真的靠它赚钱、并能上市」——拐点在 2023 的双轮启动与 2025 的量产盈利。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48640" y="6455664"/>
            <a:ext cx="11094415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1" i="0">
                <a:solidFill>
                  <a:srgbClr val="C8A55A"/>
                </a:solidFill>
                <a:latin typeface="PingFang SC"/>
                <a:ea typeface="PingFang SC"/>
              </a:rPr>
              <a:t>数据来源  </a:t>
            </a:r>
            <a:r>
              <a:rPr sz="900" b="0" i="0">
                <a:solidFill>
                  <a:srgbClr val="696157"/>
                </a:solidFill>
                <a:latin typeface="PingFang SC"/>
                <a:ea typeface="PingFang SC"/>
              </a:rPr>
              <a:t>里程碑综合 [S4][S5] 及公开报道；时间为事实，阶段命名为本报告归纳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28016"/>
            <a:ext cx="1920240" cy="50292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 i="0">
                <a:solidFill>
                  <a:srgbClr val="C8A55A"/>
                </a:solidFill>
                <a:latin typeface="PingFang SC"/>
                <a:ea typeface="PingFang SC"/>
              </a:rPr>
              <a:t>KEY TAKEAWAYS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58368"/>
            <a:ext cx="10180015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2700" b="1" i="0">
                <a:solidFill>
                  <a:srgbClr val="0F2044"/>
                </a:solidFill>
                <a:latin typeface="PingFang SC"/>
                <a:ea typeface="PingFang SC"/>
              </a:rPr>
              <a:t>五条主线，三类风险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45775" y="384048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150" b="1" i="0">
                <a:solidFill>
                  <a:srgbClr val="696157"/>
                </a:solidFill>
                <a:latin typeface="PingFang SC"/>
                <a:ea typeface="PingFang SC"/>
              </a:rPr>
              <a:t>17</a:t>
            </a:r>
          </a:p>
        </p:txBody>
      </p:sp>
      <p:sp>
        <p:nvSpPr>
          <p:cNvPr id="7" name="Rectangle 6"/>
          <p:cNvSpPr/>
          <p:nvPr/>
        </p:nvSpPr>
        <p:spPr>
          <a:xfrm>
            <a:off x="548640" y="1481328"/>
            <a:ext cx="5532120" cy="4480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48640" y="1481328"/>
            <a:ext cx="82296" cy="4480560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04672" y="1645920"/>
            <a:ext cx="50749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>
                <a:solidFill>
                  <a:srgbClr val="0F2044"/>
                </a:solidFill>
                <a:latin typeface="PingFang SC"/>
                <a:ea typeface="PingFang SC"/>
              </a:rPr>
              <a:t>认知框架 · 五条主线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4672" y="2084832"/>
            <a:ext cx="5074920" cy="3749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4000"/>
              </a:lnSpc>
              <a:spcAft>
                <a:spcPts val="600"/>
              </a:spcAft>
            </a:pPr>
            <a:r>
              <a:rPr sz="1150" b="1">
                <a:solidFill>
                  <a:srgbClr val="0F2044"/>
                </a:solidFill>
                <a:latin typeface="PingFang SC"/>
              </a:rPr>
              <a:t>▸ </a:t>
            </a:r>
            <a:r>
              <a:rPr sz="1150" b="1">
                <a:solidFill>
                  <a:srgbClr val="0F2044"/>
                </a:solidFill>
                <a:latin typeface="PingFang SC"/>
              </a:rPr>
              <a:t>① 双轮驱动：</a:t>
            </a:r>
            <a:r>
              <a:rPr sz="1150">
                <a:solidFill>
                  <a:srgbClr val="1C2028"/>
                </a:solidFill>
                <a:latin typeface="PingFang SC"/>
              </a:rPr>
              <a:t>具身大模型（软件）× 本体降本（硬件）缺一不可。</a:t>
            </a:r>
          </a:p>
          <a:p>
            <a:pPr>
              <a:lnSpc>
                <a:spcPct val="104000"/>
              </a:lnSpc>
              <a:spcAft>
                <a:spcPts val="600"/>
              </a:spcAft>
            </a:pPr>
            <a:r>
              <a:rPr sz="1150" b="1">
                <a:solidFill>
                  <a:srgbClr val="0F2044"/>
                </a:solidFill>
                <a:latin typeface="PingFang SC"/>
              </a:rPr>
              <a:t>▸ </a:t>
            </a:r>
            <a:r>
              <a:rPr sz="1150" b="1">
                <a:solidFill>
                  <a:srgbClr val="0F2044"/>
                </a:solidFill>
                <a:latin typeface="PingFang SC"/>
              </a:rPr>
              <a:t>② 路线收敛：</a:t>
            </a:r>
            <a:r>
              <a:rPr sz="1150">
                <a:solidFill>
                  <a:srgbClr val="1C2028"/>
                </a:solidFill>
                <a:latin typeface="PingFang SC"/>
              </a:rPr>
              <a:t>WMA/VLA 端到端，复刻自动驾驶「规则→端到端」路径。</a:t>
            </a:r>
          </a:p>
          <a:p>
            <a:pPr>
              <a:lnSpc>
                <a:spcPct val="104000"/>
              </a:lnSpc>
              <a:spcAft>
                <a:spcPts val="600"/>
              </a:spcAft>
            </a:pPr>
            <a:r>
              <a:rPr sz="1150" b="1">
                <a:solidFill>
                  <a:srgbClr val="0F2044"/>
                </a:solidFill>
                <a:latin typeface="PingFang SC"/>
              </a:rPr>
              <a:t>▸ </a:t>
            </a:r>
            <a:r>
              <a:rPr sz="1150" b="1">
                <a:solidFill>
                  <a:srgbClr val="0F2044"/>
                </a:solidFill>
                <a:latin typeface="PingFang SC"/>
              </a:rPr>
              <a:t>③ 格局东移：</a:t>
            </a:r>
            <a:r>
              <a:rPr sz="1150">
                <a:solidFill>
                  <a:srgbClr val="1C2028"/>
                </a:solidFill>
                <a:latin typeface="PingFang SC"/>
              </a:rPr>
              <a:t>中国主导量产与成本，美国主导模型与估值。</a:t>
            </a:r>
          </a:p>
          <a:p>
            <a:pPr>
              <a:lnSpc>
                <a:spcPct val="104000"/>
              </a:lnSpc>
              <a:spcAft>
                <a:spcPts val="600"/>
              </a:spcAft>
            </a:pPr>
            <a:r>
              <a:rPr sz="1150" b="1">
                <a:solidFill>
                  <a:srgbClr val="0F2044"/>
                </a:solidFill>
                <a:latin typeface="PingFang SC"/>
              </a:rPr>
              <a:t>▸ </a:t>
            </a:r>
            <a:r>
              <a:rPr sz="1150" b="1">
                <a:solidFill>
                  <a:srgbClr val="0F2044"/>
                </a:solidFill>
                <a:latin typeface="PingFang SC"/>
              </a:rPr>
              <a:t>④ 商业化梯度：</a:t>
            </a:r>
            <a:r>
              <a:rPr sz="1150">
                <a:solidFill>
                  <a:srgbClr val="1C2028"/>
                </a:solidFill>
                <a:latin typeface="PingFang SC"/>
              </a:rPr>
              <a:t>科研教育→消费→行业；人形现主攻科研教育(73.6%)。</a:t>
            </a:r>
          </a:p>
          <a:p>
            <a:pPr>
              <a:lnSpc>
                <a:spcPct val="104000"/>
              </a:lnSpc>
              <a:spcAft>
                <a:spcPts val="600"/>
              </a:spcAft>
            </a:pPr>
            <a:r>
              <a:rPr sz="1150" b="1">
                <a:solidFill>
                  <a:srgbClr val="0F2044"/>
                </a:solidFill>
                <a:latin typeface="PingFang SC"/>
              </a:rPr>
              <a:t>▸ </a:t>
            </a:r>
            <a:r>
              <a:rPr sz="1150" b="1">
                <a:solidFill>
                  <a:srgbClr val="0F2044"/>
                </a:solidFill>
                <a:latin typeface="PingFang SC"/>
              </a:rPr>
              <a:t>⑤ 资本节奏：</a:t>
            </a:r>
            <a:r>
              <a:rPr sz="1150">
                <a:solidFill>
                  <a:srgbClr val="1C2028"/>
                </a:solidFill>
                <a:latin typeface="PingFang SC"/>
              </a:rPr>
              <a:t>一级估值先行，盈利是稀缺资产，招股书即试金石。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355080" y="1481328"/>
            <a:ext cx="5285232" cy="4480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355080" y="1481328"/>
            <a:ext cx="82296" cy="4480560"/>
          </a:xfrm>
          <a:prstGeom prst="rect">
            <a:avLst/>
          </a:prstGeom>
          <a:solidFill>
            <a:srgbClr val="A6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611112" y="1645920"/>
            <a:ext cx="482803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>
                <a:solidFill>
                  <a:srgbClr val="0F2044"/>
                </a:solidFill>
                <a:latin typeface="PingFang SC"/>
                <a:ea typeface="PingFang SC"/>
              </a:rPr>
              <a:t>三类风险【推断/需跟踪】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611112" y="2084832"/>
            <a:ext cx="4828032" cy="3749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4000"/>
              </a:lnSpc>
              <a:spcAft>
                <a:spcPts val="800"/>
              </a:spcAft>
            </a:pPr>
            <a:r>
              <a:rPr sz="1150" b="1">
                <a:solidFill>
                  <a:srgbClr val="A6332A"/>
                </a:solidFill>
                <a:latin typeface="PingFang SC"/>
              </a:rPr>
              <a:t>▸ </a:t>
            </a:r>
            <a:r>
              <a:rPr sz="1150" b="1">
                <a:solidFill>
                  <a:srgbClr val="0F2044"/>
                </a:solidFill>
                <a:latin typeface="PingFang SC"/>
              </a:rPr>
              <a:t>利润可持续性：</a:t>
            </a:r>
            <a:r>
              <a:rPr sz="1150">
                <a:solidFill>
                  <a:srgbClr val="1C2028"/>
                </a:solidFill>
                <a:latin typeface="PingFang SC"/>
              </a:rPr>
              <a:t>2026Q1/H1 扣非同比转负，高基数下能否延续存疑。</a:t>
            </a:r>
          </a:p>
          <a:p>
            <a:pPr>
              <a:lnSpc>
                <a:spcPct val="104000"/>
              </a:lnSpc>
              <a:spcAft>
                <a:spcPts val="800"/>
              </a:spcAft>
            </a:pPr>
            <a:r>
              <a:rPr sz="1150" b="1">
                <a:solidFill>
                  <a:srgbClr val="A6332A"/>
                </a:solidFill>
                <a:latin typeface="PingFang SC"/>
              </a:rPr>
              <a:t>▸ </a:t>
            </a:r>
            <a:r>
              <a:rPr sz="1150" b="1">
                <a:solidFill>
                  <a:srgbClr val="0F2044"/>
                </a:solidFill>
                <a:latin typeface="PingFang SC"/>
              </a:rPr>
              <a:t>需求真实性：</a:t>
            </a:r>
            <a:r>
              <a:rPr sz="1150">
                <a:solidFill>
                  <a:srgbClr val="1C2028"/>
                </a:solidFill>
                <a:latin typeface="PingFang SC"/>
              </a:rPr>
              <a:t>人形 73.6% 卖给科研教育，接近「卖铲子/卖demo」，真实工业需求(9%)未放量。</a:t>
            </a:r>
          </a:p>
          <a:p>
            <a:pPr>
              <a:lnSpc>
                <a:spcPct val="104000"/>
              </a:lnSpc>
              <a:spcAft>
                <a:spcPts val="800"/>
              </a:spcAft>
            </a:pPr>
            <a:r>
              <a:rPr sz="1150" b="1">
                <a:solidFill>
                  <a:srgbClr val="A6332A"/>
                </a:solidFill>
                <a:latin typeface="PingFang SC"/>
              </a:rPr>
              <a:t>▸ </a:t>
            </a:r>
            <a:r>
              <a:rPr sz="1150" b="1">
                <a:solidFill>
                  <a:srgbClr val="0F2044"/>
                </a:solidFill>
                <a:latin typeface="PingFang SC"/>
              </a:rPr>
              <a:t>估值兑现：</a:t>
            </a:r>
            <a:r>
              <a:rPr sz="1150">
                <a:solidFill>
                  <a:srgbClr val="1C2028"/>
                </a:solidFill>
                <a:latin typeface="PingFang SC"/>
              </a:rPr>
              <a:t>219倍PE与首日3400亿已透支大量预期，需持续验证出货量与降本人形。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" y="6455664"/>
            <a:ext cx="11094415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1" i="0">
                <a:solidFill>
                  <a:srgbClr val="C8A55A"/>
                </a:solidFill>
                <a:latin typeface="PingFang SC"/>
                <a:ea typeface="PingFang SC"/>
              </a:rPr>
              <a:t>数据来源  </a:t>
            </a:r>
            <a:r>
              <a:rPr sz="900" b="0" i="0">
                <a:solidFill>
                  <a:srgbClr val="696157"/>
                </a:solidFill>
                <a:latin typeface="PingFang SC"/>
                <a:ea typeface="PingFang SC"/>
              </a:rPr>
              <a:t>本页为分析归纳；风险标注为推断，非公司披露结论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2834640"/>
            <a:ext cx="12191695" cy="50292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0" y="2148840"/>
            <a:ext cx="12191695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3000" b="1" i="0">
                <a:solidFill>
                  <a:srgbClr val="FFFFFF"/>
                </a:solidFill>
                <a:latin typeface="PingFang SC"/>
                <a:ea typeface="PingFang SC"/>
              </a:rPr>
              <a:t>把传闻和事实分开，是一门生意的第一课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3154680"/>
            <a:ext cx="12191695" cy="1005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spcAft>
                <a:spcPts val="400"/>
              </a:spcAft>
            </a:pPr>
            <a:r>
              <a:rPr sz="1450" b="0" i="0">
                <a:solidFill>
                  <a:srgbClr val="E3CE9C"/>
                </a:solidFill>
                <a:latin typeface="PingFang SC"/>
                <a:ea typeface="PingFang SC"/>
              </a:rPr>
              <a:t>宇树招股书的价值，不在于它证明了机器人能赚钱，而在于它第一次让这个行业可以被逐数字核验。</a:t>
            </a:r>
          </a:p>
          <a:p>
            <a:pPr algn="ctr"/>
            <a:r>
              <a:rPr sz="1200" b="0" i="0">
                <a:solidFill>
                  <a:srgbClr val="EAE6DC"/>
                </a:solidFill>
                <a:latin typeface="PingFang SC"/>
                <a:ea typeface="PingFang SC"/>
              </a:rPr>
              <a:t>——  数据可溯源 · 结论可复核 · 冲突已标注  ——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6126480"/>
            <a:ext cx="1219169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50" b="0" i="0">
                <a:solidFill>
                  <a:srgbClr val="696157"/>
                </a:solidFill>
                <a:latin typeface="PingFang SC"/>
                <a:ea typeface="PingFang SC"/>
              </a:rPr>
              <a:t>本报告仅为公开信息整理与分析，不构成任何投资建议。数据截至 2026-08-28。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28016"/>
            <a:ext cx="1920240" cy="50292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 i="0">
                <a:solidFill>
                  <a:srgbClr val="C8A55A"/>
                </a:solidFill>
                <a:latin typeface="PingFang SC"/>
                <a:ea typeface="PingFang SC"/>
              </a:rPr>
              <a:t>EXECUTIVE SUMMARY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58368"/>
            <a:ext cx="10180015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2700" b="1" i="0">
                <a:solidFill>
                  <a:srgbClr val="0F2044"/>
                </a:solidFill>
                <a:latin typeface="PingFang SC"/>
                <a:ea typeface="PingFang SC"/>
              </a:rPr>
              <a:t>执行摘要：一份招股书，两条证据链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45775" y="384048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150" b="1" i="0">
                <a:solidFill>
                  <a:srgbClr val="696157"/>
                </a:solidFill>
                <a:latin typeface="PingFang SC"/>
                <a:ea typeface="PingFang SC"/>
              </a:rPr>
              <a:t>02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481328"/>
            <a:ext cx="11094415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350" b="0" i="0">
                <a:solidFill>
                  <a:srgbClr val="696157"/>
                </a:solidFill>
                <a:latin typeface="PingFang SC"/>
                <a:ea typeface="PingFang SC"/>
              </a:rPr>
              <a:t>宇树是首家人形机器人本体上市公司的招股书样本——它同时回答了「这门生意赚不赚钱」和「这个行业有多大」两个问题。本报告把数据拆成财务与行业两维，逐数字溯源并交叉验证。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2212848"/>
            <a:ext cx="2633472" cy="1481328"/>
          </a:xfrm>
          <a:prstGeom prst="rect">
            <a:avLst/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48640" y="2212848"/>
            <a:ext cx="2633472" cy="82296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49808" y="2468880"/>
            <a:ext cx="2231136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700" b="1" i="0">
                <a:solidFill>
                  <a:srgbClr val="0F2044"/>
                </a:solidFill>
                <a:latin typeface="PingFang SC"/>
                <a:ea typeface="PingFang SC"/>
              </a:rPr>
              <a:t>16.99亿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49808" y="3108960"/>
            <a:ext cx="2231136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 i="0">
                <a:solidFill>
                  <a:srgbClr val="1C2028"/>
                </a:solidFill>
                <a:latin typeface="PingFang SC"/>
                <a:ea typeface="PingFang SC"/>
              </a:rPr>
              <a:t>2025 营收</a:t>
            </a:r>
          </a:p>
          <a:p>
            <a:pPr algn="l"/>
            <a:r>
              <a:rPr sz="950" b="0" i="0">
                <a:solidFill>
                  <a:srgbClr val="696157"/>
                </a:solidFill>
                <a:latin typeface="PingFang SC"/>
                <a:ea typeface="PingFang SC"/>
              </a:rPr>
              <a:t>同比 +332.6%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310128" y="2212848"/>
            <a:ext cx="2633472" cy="1481328"/>
          </a:xfrm>
          <a:prstGeom prst="rect">
            <a:avLst/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3310128" y="2212848"/>
            <a:ext cx="2633472" cy="82296"/>
          </a:xfrm>
          <a:prstGeom prst="rect">
            <a:avLst/>
          </a:prstGeom>
          <a:solidFill>
            <a:srgbClr val="2E6B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511296" y="2468880"/>
            <a:ext cx="2231136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700" b="1" i="0">
                <a:solidFill>
                  <a:srgbClr val="2E6B4F"/>
                </a:solidFill>
                <a:latin typeface="PingFang SC"/>
                <a:ea typeface="PingFang SC"/>
              </a:rPr>
              <a:t>60.13%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511296" y="3108960"/>
            <a:ext cx="2231136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 i="0">
                <a:solidFill>
                  <a:srgbClr val="1C2028"/>
                </a:solidFill>
                <a:latin typeface="PingFang SC"/>
                <a:ea typeface="PingFang SC"/>
              </a:rPr>
              <a:t>主营毛利率</a:t>
            </a:r>
          </a:p>
          <a:p>
            <a:pPr algn="l"/>
            <a:r>
              <a:rPr sz="950" b="0" i="0">
                <a:solidFill>
                  <a:srgbClr val="696157"/>
                </a:solidFill>
                <a:latin typeface="PingFang SC"/>
                <a:ea typeface="PingFang SC"/>
              </a:rPr>
              <a:t>自 41% 三年跃升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071616" y="2212848"/>
            <a:ext cx="2633472" cy="1481328"/>
          </a:xfrm>
          <a:prstGeom prst="rect">
            <a:avLst/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071616" y="2212848"/>
            <a:ext cx="2633472" cy="82296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272783" y="2468880"/>
            <a:ext cx="2231136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700" b="1" i="0">
                <a:solidFill>
                  <a:srgbClr val="0F2044"/>
                </a:solidFill>
                <a:latin typeface="PingFang SC"/>
                <a:ea typeface="PingFang SC"/>
              </a:rPr>
              <a:t>5.91亿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72783" y="3108960"/>
            <a:ext cx="2231136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 i="0">
                <a:solidFill>
                  <a:srgbClr val="1C2028"/>
                </a:solidFill>
                <a:latin typeface="PingFang SC"/>
                <a:ea typeface="PingFang SC"/>
              </a:rPr>
              <a:t>扣非归母净利</a:t>
            </a:r>
          </a:p>
          <a:p>
            <a:pPr algn="l"/>
            <a:r>
              <a:rPr sz="950" b="0" i="0">
                <a:solidFill>
                  <a:srgbClr val="696157"/>
                </a:solidFill>
                <a:latin typeface="PingFang SC"/>
                <a:ea typeface="PingFang SC"/>
              </a:rPr>
              <a:t>率先规模化盈利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833104" y="2212848"/>
            <a:ext cx="2798064" cy="1481328"/>
          </a:xfrm>
          <a:prstGeom prst="rect">
            <a:avLst/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8833104" y="2212848"/>
            <a:ext cx="2798064" cy="82296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034272" y="2468880"/>
            <a:ext cx="2395728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700" b="1" i="0">
                <a:solidFill>
                  <a:srgbClr val="C8A55A"/>
                </a:solidFill>
                <a:latin typeface="PingFang SC"/>
                <a:ea typeface="PingFang SC"/>
              </a:rPr>
              <a:t>51.8%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034272" y="3108960"/>
            <a:ext cx="2395728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 i="0">
                <a:solidFill>
                  <a:srgbClr val="1C2028"/>
                </a:solidFill>
                <a:latin typeface="PingFang SC"/>
                <a:ea typeface="PingFang SC"/>
              </a:rPr>
              <a:t>人形收入占比</a:t>
            </a:r>
          </a:p>
          <a:p>
            <a:pPr algn="l"/>
            <a:r>
              <a:rPr sz="950" b="0" i="0">
                <a:solidFill>
                  <a:srgbClr val="696157"/>
                </a:solidFill>
                <a:latin typeface="PingFang SC"/>
                <a:ea typeface="PingFang SC"/>
              </a:rPr>
              <a:t>首次超越四足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48640" y="3931920"/>
            <a:ext cx="5532120" cy="214884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548640" y="3931920"/>
            <a:ext cx="82296" cy="2148840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04672" y="4096511"/>
            <a:ext cx="50749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>
                <a:solidFill>
                  <a:srgbClr val="0F2044"/>
                </a:solidFill>
                <a:latin typeface="PingFang SC"/>
                <a:ea typeface="PingFang SC"/>
              </a:rPr>
              <a:t>三个可验证的事实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04672" y="4535424"/>
            <a:ext cx="5074920" cy="1417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4000"/>
              </a:lnSpc>
              <a:spcAft>
                <a:spcPts val="400"/>
              </a:spcAft>
            </a:pPr>
            <a:r>
              <a:rPr sz="1150" b="1">
                <a:solidFill>
                  <a:srgbClr val="0F2044"/>
                </a:solidFill>
                <a:latin typeface="PingFang SC"/>
              </a:rPr>
              <a:t>▸ </a:t>
            </a:r>
            <a:r>
              <a:rPr sz="1150" b="1">
                <a:solidFill>
                  <a:srgbClr val="0F2044"/>
                </a:solidFill>
                <a:latin typeface="PingFang SC"/>
              </a:rPr>
              <a:t>营收 3 年 10 倍：</a:t>
            </a:r>
            <a:r>
              <a:rPr sz="1150">
                <a:solidFill>
                  <a:srgbClr val="1C2028"/>
                </a:solidFill>
                <a:latin typeface="PingFang SC"/>
              </a:rPr>
              <a:t>2022→2025 由 1.23 亿增至 16.99 亿，多源一致（V1/V2）。</a:t>
            </a:r>
          </a:p>
          <a:p>
            <a:pPr>
              <a:lnSpc>
                <a:spcPct val="104000"/>
              </a:lnSpc>
              <a:spcAft>
                <a:spcPts val="400"/>
              </a:spcAft>
            </a:pPr>
            <a:r>
              <a:rPr sz="1150" b="1">
                <a:solidFill>
                  <a:srgbClr val="0F2044"/>
                </a:solidFill>
                <a:latin typeface="PingFang SC"/>
              </a:rPr>
              <a:t>▸ </a:t>
            </a:r>
            <a:r>
              <a:rPr sz="1150" b="1">
                <a:solidFill>
                  <a:srgbClr val="0F2044"/>
                </a:solidFill>
                <a:latin typeface="PingFang SC"/>
              </a:rPr>
              <a:t>盈利含金量：</a:t>
            </a:r>
            <a:r>
              <a:rPr sz="1150">
                <a:solidFill>
                  <a:srgbClr val="1C2028"/>
                </a:solidFill>
                <a:latin typeface="PingFang SC"/>
              </a:rPr>
              <a:t>扣非由亏 0.18 亿转为赚 5.91 亿，经营现金净流入超 6.7 亿（S2/S5）。</a:t>
            </a:r>
          </a:p>
          <a:p>
            <a:pPr>
              <a:lnSpc>
                <a:spcPct val="104000"/>
              </a:lnSpc>
              <a:spcAft>
                <a:spcPts val="400"/>
              </a:spcAft>
            </a:pPr>
            <a:r>
              <a:rPr sz="1150" b="1">
                <a:solidFill>
                  <a:srgbClr val="0F2044"/>
                </a:solidFill>
                <a:latin typeface="PingFang SC"/>
              </a:rPr>
              <a:t>▸ </a:t>
            </a:r>
            <a:r>
              <a:rPr sz="1150" b="1">
                <a:solidFill>
                  <a:srgbClr val="0F2044"/>
                </a:solidFill>
                <a:latin typeface="PingFang SC"/>
              </a:rPr>
              <a:t>发行估值：</a:t>
            </a:r>
            <a:r>
              <a:rPr sz="1150">
                <a:solidFill>
                  <a:srgbClr val="1C2028"/>
                </a:solidFill>
                <a:latin typeface="PingFang SC"/>
              </a:rPr>
              <a:t>发行价 150.80 元、发行市值约 610 亿、PE≈219 倍，与 2.78 亿归母勾稽自洽（V7）。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309360" y="3931920"/>
            <a:ext cx="5321808" cy="214884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6309360" y="3931920"/>
            <a:ext cx="82296" cy="2148840"/>
          </a:xfrm>
          <a:prstGeom prst="rect">
            <a:avLst/>
          </a:prstGeom>
          <a:solidFill>
            <a:srgbClr val="A6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565392" y="4096511"/>
            <a:ext cx="486460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>
                <a:solidFill>
                  <a:srgbClr val="0F2044"/>
                </a:solidFill>
                <a:latin typeface="PingFang SC"/>
                <a:ea typeface="PingFang SC"/>
              </a:rPr>
              <a:t>一个必须标注的冲突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565392" y="4535424"/>
            <a:ext cx="4864608" cy="1417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4000"/>
              </a:lnSpc>
              <a:spcAft>
                <a:spcPts val="400"/>
              </a:spcAft>
            </a:pPr>
            <a:r>
              <a:rPr sz="1150" b="1">
                <a:solidFill>
                  <a:srgbClr val="A6332A"/>
                </a:solidFill>
                <a:latin typeface="PingFang SC"/>
              </a:rPr>
              <a:t>▸ </a:t>
            </a:r>
            <a:r>
              <a:rPr sz="1150" b="1">
                <a:solidFill>
                  <a:srgbClr val="0F2044"/>
                </a:solidFill>
                <a:latin typeface="PingFang SC"/>
              </a:rPr>
              <a:t>出货量排名：</a:t>
            </a:r>
            <a:r>
              <a:rPr sz="1150">
                <a:solidFill>
                  <a:srgbClr val="1C2028"/>
                </a:solidFill>
                <a:latin typeface="PingFang SC"/>
              </a:rPr>
              <a:t>公司/赛迪口径「四足+人形全球第一、人形超5500台」；Omdia 口径宇树 4200 台列第二、智元 5100 台第一。</a:t>
            </a:r>
          </a:p>
          <a:p>
            <a:pPr>
              <a:lnSpc>
                <a:spcPct val="104000"/>
              </a:lnSpc>
              <a:spcAft>
                <a:spcPts val="400"/>
              </a:spcAft>
            </a:pPr>
            <a:r>
              <a:rPr sz="1150" b="1">
                <a:solidFill>
                  <a:srgbClr val="A6332A"/>
                </a:solidFill>
                <a:latin typeface="PingFang SC"/>
              </a:rPr>
              <a:t>▸ </a:t>
            </a:r>
            <a:r>
              <a:rPr sz="1150" b="1">
                <a:solidFill>
                  <a:srgbClr val="0F2044"/>
                </a:solidFill>
                <a:latin typeface="PingFang SC"/>
              </a:rPr>
              <a:t>处理原则：</a:t>
            </a:r>
            <a:r>
              <a:rPr sz="1150">
                <a:solidFill>
                  <a:srgbClr val="1C2028"/>
                </a:solidFill>
                <a:latin typeface="PingFang SC"/>
              </a:rPr>
              <a:t>两口径并列呈现，不做取舍；差异源于「发货/产量/时点/人形定义」，标为待核实（V8）。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48640" y="6455664"/>
            <a:ext cx="11094415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1" i="0">
                <a:solidFill>
                  <a:srgbClr val="C8A55A"/>
                </a:solidFill>
                <a:latin typeface="PingFang SC"/>
                <a:ea typeface="PingFang SC"/>
              </a:rPr>
              <a:t>数据来源  </a:t>
            </a:r>
            <a:r>
              <a:rPr sz="900" b="0" i="0">
                <a:solidFill>
                  <a:srgbClr val="696157"/>
                </a:solidFill>
                <a:latin typeface="PingFang SC"/>
                <a:ea typeface="PingFang SC"/>
              </a:rPr>
              <a:t>[S1][S2][S3][S5][S7]；详见第 4 页来源地图与第 15–16 页验证矩阵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28016"/>
            <a:ext cx="1920240" cy="50292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 i="0">
                <a:solidFill>
                  <a:srgbClr val="C8A55A"/>
                </a:solidFill>
                <a:latin typeface="PingFang SC"/>
                <a:ea typeface="PingFang SC"/>
              </a:rPr>
              <a:t>AGENDA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58368"/>
            <a:ext cx="10180015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2700" b="1" i="0">
                <a:solidFill>
                  <a:srgbClr val="0F2044"/>
                </a:solidFill>
                <a:latin typeface="PingFang SC"/>
                <a:ea typeface="PingFang SC"/>
              </a:rPr>
              <a:t>本报告结构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45775" y="384048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150" b="1" i="0">
                <a:solidFill>
                  <a:srgbClr val="696157"/>
                </a:solidFill>
                <a:latin typeface="PingFang SC"/>
                <a:ea typeface="PingFang SC"/>
              </a:rPr>
              <a:t>03</a:t>
            </a:r>
          </a:p>
        </p:txBody>
      </p:sp>
      <p:sp>
        <p:nvSpPr>
          <p:cNvPr id="7" name="Rectangle 6"/>
          <p:cNvSpPr/>
          <p:nvPr/>
        </p:nvSpPr>
        <p:spPr>
          <a:xfrm>
            <a:off x="548640" y="1417320"/>
            <a:ext cx="11091672" cy="896112"/>
          </a:xfrm>
          <a:prstGeom prst="rect">
            <a:avLst/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48640" y="1417320"/>
            <a:ext cx="822960" cy="896112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1655064"/>
            <a:ext cx="8229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" b="1" i="0">
                <a:solidFill>
                  <a:srgbClr val="C8A55A"/>
                </a:solidFill>
                <a:latin typeface="PingFang SC"/>
                <a:ea typeface="PingFang SC"/>
              </a:rPr>
              <a:t>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2768" y="1581912"/>
            <a:ext cx="98755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600" b="1" i="0">
                <a:solidFill>
                  <a:srgbClr val="0F2044"/>
                </a:solidFill>
                <a:latin typeface="PingFang SC"/>
                <a:ea typeface="PingFang SC"/>
              </a:rPr>
              <a:t>取数口径与来源地图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72768" y="1947672"/>
            <a:ext cx="987552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0" i="0">
                <a:solidFill>
                  <a:srgbClr val="696157"/>
                </a:solidFill>
                <a:latin typeface="PingFang SC"/>
                <a:ea typeface="PingFang SC"/>
              </a:rPr>
              <a:t>公开披露+研报，逐数字标源、三级分离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48640" y="2404872"/>
            <a:ext cx="11091672" cy="896112"/>
          </a:xfrm>
          <a:prstGeom prst="rect">
            <a:avLst/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48640" y="2404872"/>
            <a:ext cx="822960" cy="896112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2642615"/>
            <a:ext cx="8229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" b="1" i="0">
                <a:solidFill>
                  <a:srgbClr val="C8A55A"/>
                </a:solidFill>
                <a:latin typeface="PingFang SC"/>
                <a:ea typeface="PingFang SC"/>
              </a:rPr>
              <a:t>02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72768" y="2569464"/>
            <a:ext cx="98755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600" b="1" i="0">
                <a:solidFill>
                  <a:srgbClr val="0F2044"/>
                </a:solidFill>
                <a:latin typeface="PingFang SC"/>
                <a:ea typeface="PingFang SC"/>
              </a:rPr>
              <a:t>财务数据提取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72768" y="2935224"/>
            <a:ext cx="987552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0" i="0">
                <a:solidFill>
                  <a:srgbClr val="696157"/>
                </a:solidFill>
                <a:latin typeface="PingFang SC"/>
                <a:ea typeface="PingFang SC"/>
              </a:rPr>
              <a:t>营收/毛利/利润/结构/发行/前瞻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48640" y="3392424"/>
            <a:ext cx="11091672" cy="896112"/>
          </a:xfrm>
          <a:prstGeom prst="rect">
            <a:avLst/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48640" y="3392424"/>
            <a:ext cx="822960" cy="896112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48640" y="3630168"/>
            <a:ext cx="8229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" b="1" i="0">
                <a:solidFill>
                  <a:srgbClr val="C8A55A"/>
                </a:solidFill>
                <a:latin typeface="PingFang SC"/>
                <a:ea typeface="PingFang SC"/>
              </a:rPr>
              <a:t>03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72768" y="3557016"/>
            <a:ext cx="98755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600" b="1" i="0">
                <a:solidFill>
                  <a:srgbClr val="0F2044"/>
                </a:solidFill>
                <a:latin typeface="PingFang SC"/>
                <a:ea typeface="PingFang SC"/>
              </a:rPr>
              <a:t>行业数据提取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572768" y="3922776"/>
            <a:ext cx="987552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0" i="0">
                <a:solidFill>
                  <a:srgbClr val="696157"/>
                </a:solidFill>
                <a:latin typeface="PingFang SC"/>
                <a:ea typeface="PingFang SC"/>
              </a:rPr>
              <a:t>出货/规模/竞争/融资/技术路线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48640" y="4379976"/>
            <a:ext cx="11091672" cy="896112"/>
          </a:xfrm>
          <a:prstGeom prst="rect">
            <a:avLst/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548640" y="4379976"/>
            <a:ext cx="822960" cy="896112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48640" y="4617720"/>
            <a:ext cx="8229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" b="1" i="0">
                <a:solidFill>
                  <a:srgbClr val="C8A55A"/>
                </a:solidFill>
                <a:latin typeface="PingFang SC"/>
                <a:ea typeface="PingFang SC"/>
              </a:rPr>
              <a:t>04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572768" y="4544568"/>
            <a:ext cx="98755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600" b="1" i="0">
                <a:solidFill>
                  <a:srgbClr val="0F2044"/>
                </a:solidFill>
                <a:latin typeface="PingFang SC"/>
                <a:ea typeface="PingFang SC"/>
              </a:rPr>
              <a:t>交叉验证体系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572768" y="4910328"/>
            <a:ext cx="987552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0" i="0">
                <a:solidFill>
                  <a:srgbClr val="696157"/>
                </a:solidFill>
                <a:latin typeface="PingFang SC"/>
                <a:ea typeface="PingFang SC"/>
              </a:rPr>
              <a:t>内部勾稽 V1–V7 + 跨口径冲突 V8–V11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48640" y="5367528"/>
            <a:ext cx="11091672" cy="896112"/>
          </a:xfrm>
          <a:prstGeom prst="rect">
            <a:avLst/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548640" y="5367528"/>
            <a:ext cx="822960" cy="896112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48640" y="5605272"/>
            <a:ext cx="8229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000" b="1" i="0">
                <a:solidFill>
                  <a:srgbClr val="C8A55A"/>
                </a:solidFill>
                <a:latin typeface="PingFang SC"/>
                <a:ea typeface="PingFang SC"/>
              </a:rPr>
              <a:t>05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72768" y="5532120"/>
            <a:ext cx="98755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600" b="1" i="0">
                <a:solidFill>
                  <a:srgbClr val="0F2044"/>
                </a:solidFill>
                <a:latin typeface="PingFang SC"/>
                <a:ea typeface="PingFang SC"/>
              </a:rPr>
              <a:t>具身智能近5年认知框架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572768" y="5897880"/>
            <a:ext cx="987552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0" i="0">
                <a:solidFill>
                  <a:srgbClr val="696157"/>
                </a:solidFill>
                <a:latin typeface="PingFang SC"/>
                <a:ea typeface="PingFang SC"/>
              </a:rPr>
              <a:t>2021–2026 时间线与五条主线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28016"/>
            <a:ext cx="1920240" cy="50292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 i="0">
                <a:solidFill>
                  <a:srgbClr val="C8A55A"/>
                </a:solidFill>
                <a:latin typeface="PingFang SC"/>
                <a:ea typeface="PingFang SC"/>
              </a:rPr>
              <a:t>SOURCE MAP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58368"/>
            <a:ext cx="10180015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2700" b="1" i="0">
                <a:solidFill>
                  <a:srgbClr val="0F2044"/>
                </a:solidFill>
                <a:latin typeface="PingFang SC"/>
                <a:ea typeface="PingFang SC"/>
              </a:rPr>
              <a:t>取数口径：谁说了什么，可信度几何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45775" y="384048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150" b="1" i="0">
                <a:solidFill>
                  <a:srgbClr val="696157"/>
                </a:solidFill>
                <a:latin typeface="PingFang SC"/>
                <a:ea typeface="PingFang SC"/>
              </a:rPr>
              <a:t>04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48640" y="1481328"/>
          <a:ext cx="11091672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4023360"/>
                <a:gridCol w="2103120"/>
                <a:gridCol w="4233672"/>
              </a:tblGrid>
              <a:tr h="457200">
                <a:tc>
                  <a:txBody>
                    <a:bodyPr wrap="square"/>
                    <a:lstStyle/>
                    <a:p>
                      <a:pPr algn="ctr"/>
                      <a:r>
                        <a:rPr sz="1050" b="1">
                          <a:solidFill>
                            <a:srgbClr val="FFFFFF"/>
                          </a:solidFill>
                          <a:latin typeface="PingFang SC"/>
                          <a:ea typeface="PingFang SC"/>
                        </a:rPr>
                        <a:t>编号</a:t>
                      </a:r>
                    </a:p>
                  </a:txBody>
                  <a:tcPr anchor="ctr" marL="91440" marR="91440" marT="18288" marB="18288">
                    <a:solidFill>
                      <a:srgbClr val="0F204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1">
                          <a:solidFill>
                            <a:srgbClr val="FFFFFF"/>
                          </a:solidFill>
                          <a:latin typeface="PingFang SC"/>
                          <a:ea typeface="PingFang SC"/>
                        </a:rPr>
                        <a:t>来源</a:t>
                      </a:r>
                    </a:p>
                  </a:txBody>
                  <a:tcPr anchor="ctr" marL="91440" marR="91440" marT="18288" marB="18288">
                    <a:solidFill>
                      <a:srgbClr val="0F204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1">
                          <a:solidFill>
                            <a:srgbClr val="FFFFFF"/>
                          </a:solidFill>
                          <a:latin typeface="PingFang SC"/>
                          <a:ea typeface="PingFang SC"/>
                        </a:rPr>
                        <a:t>性质</a:t>
                      </a:r>
                    </a:p>
                  </a:txBody>
                  <a:tcPr anchor="ctr" marL="91440" marR="91440" marT="18288" marB="18288">
                    <a:solidFill>
                      <a:srgbClr val="0F204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1">
                          <a:solidFill>
                            <a:srgbClr val="FFFFFF"/>
                          </a:solidFill>
                          <a:latin typeface="PingFang SC"/>
                          <a:ea typeface="PingFang SC"/>
                        </a:rPr>
                        <a:t>主要贡献</a:t>
                      </a:r>
                    </a:p>
                  </a:txBody>
                  <a:tcPr anchor="ctr" marL="91440" marR="91440" marT="18288" marB="18288">
                    <a:solidFill>
                      <a:srgbClr val="0F2044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ctr"/>
                      <a:r>
                        <a:rPr sz="1050" b="1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S1</a:t>
                      </a:r>
                    </a:p>
                  </a:txBody>
                  <a:tcPr anchor="ctr" marL="91440" marR="91440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东方财富·汽车组 招股书梳理研报</a:t>
                      </a:r>
                    </a:p>
                  </a:txBody>
                  <a:tcPr anchor="ctr" marL="91440" marR="91440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券商研报</a:t>
                      </a:r>
                    </a:p>
                  </a:txBody>
                  <a:tcPr anchor="ctr" marL="91440" marR="91440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收入结构/募投/分部毛利/对标</a:t>
                      </a:r>
                    </a:p>
                  </a:txBody>
                  <a:tcPr anchor="ctr" marL="91440" marR="91440" marT="18288" marB="18288"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ctr"/>
                      <a:r>
                        <a:rPr sz="1050" b="1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S2</a:t>
                      </a:r>
                    </a:p>
                  </a:txBody>
                  <a:tcPr anchor="ctr" marL="91440" marR="91440" marT="18288" marB="18288">
                    <a:solidFill>
                      <a:srgbClr val="F1ECE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新浪财经·招股书完整数据</a:t>
                      </a:r>
                    </a:p>
                  </a:txBody>
                  <a:tcPr anchor="ctr" marL="91440" marR="91440" marT="18288" marB="18288">
                    <a:solidFill>
                      <a:srgbClr val="F1ECE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媒体转述招股书</a:t>
                      </a:r>
                    </a:p>
                  </a:txBody>
                  <a:tcPr anchor="ctr" marL="91440" marR="91440" marT="18288" marB="18288">
                    <a:solidFill>
                      <a:srgbClr val="F1ECE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2022–2025 逐年财务、2026Q1/H1</a:t>
                      </a:r>
                    </a:p>
                  </a:txBody>
                  <a:tcPr anchor="ctr" marL="91440" marR="91440" marT="18288" marB="18288">
                    <a:solidFill>
                      <a:srgbClr val="F1ECE1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ctr"/>
                      <a:r>
                        <a:rPr sz="1050" b="1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S3</a:t>
                      </a:r>
                    </a:p>
                  </a:txBody>
                  <a:tcPr anchor="ctr" marL="91440" marR="91440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上市报道（新浪/中华网/雪球）</a:t>
                      </a:r>
                    </a:p>
                  </a:txBody>
                  <a:tcPr anchor="ctr" marL="91440" marR="91440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媒体</a:t>
                      </a:r>
                    </a:p>
                  </a:txBody>
                  <a:tcPr anchor="ctr" marL="91440" marR="91440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发行价/PE/市值/首日</a:t>
                      </a:r>
                    </a:p>
                  </a:txBody>
                  <a:tcPr anchor="ctr" marL="91440" marR="91440" marT="18288" marB="18288"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ctr"/>
                      <a:r>
                        <a:rPr sz="1050" b="1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S4</a:t>
                      </a:r>
                    </a:p>
                  </a:txBody>
                  <a:tcPr anchor="ctr" marL="91440" marR="91440" marT="18288" marB="18288">
                    <a:solidFill>
                      <a:srgbClr val="F1ECE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新浪财经·全球出货第一</a:t>
                      </a:r>
                    </a:p>
                  </a:txBody>
                  <a:tcPr anchor="ctr" marL="91440" marR="91440" marT="18288" marB="18288">
                    <a:solidFill>
                      <a:srgbClr val="F1ECE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媒体(引德银/高工/IT桔子)</a:t>
                      </a:r>
                    </a:p>
                  </a:txBody>
                  <a:tcPr anchor="ctr" marL="91440" marR="91440" marT="18288" marB="18288">
                    <a:solidFill>
                      <a:srgbClr val="F1ECE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行业规模/竞争/融资</a:t>
                      </a:r>
                    </a:p>
                  </a:txBody>
                  <a:tcPr anchor="ctr" marL="91440" marR="91440" marT="18288" marB="18288">
                    <a:solidFill>
                      <a:srgbClr val="F1ECE1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ctr"/>
                      <a:r>
                        <a:rPr sz="1050" b="1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S5</a:t>
                      </a:r>
                    </a:p>
                  </a:txBody>
                  <a:tcPr anchor="ctr" marL="91440" marR="91440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中国网·具身智能双轮驱动</a:t>
                      </a:r>
                    </a:p>
                  </a:txBody>
                  <a:tcPr anchor="ctr" marL="91440" marR="91440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媒体(引赛迪/官方)</a:t>
                      </a:r>
                    </a:p>
                  </a:txBody>
                  <a:tcPr anchor="ctr" marL="91440" marR="91440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份额/现金流/技术/产能</a:t>
                      </a:r>
                    </a:p>
                  </a:txBody>
                  <a:tcPr anchor="ctr" marL="91440" marR="91440" marT="18288" marB="18288"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ctr"/>
                      <a:r>
                        <a:rPr sz="1050" b="1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S6</a:t>
                      </a:r>
                    </a:p>
                  </a:txBody>
                  <a:tcPr anchor="ctr" marL="91440" marR="91440" marT="18288" marB="18288">
                    <a:solidFill>
                      <a:srgbClr val="F1ECE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C114 转述 TrendForce</a:t>
                      </a:r>
                    </a:p>
                  </a:txBody>
                  <a:tcPr anchor="ctr" marL="91440" marR="91440" marT="18288" marB="18288">
                    <a:solidFill>
                      <a:srgbClr val="F1ECE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第三方机构</a:t>
                      </a:r>
                    </a:p>
                  </a:txBody>
                  <a:tcPr anchor="ctr" marL="91440" marR="91440" marT="18288" marB="18288">
                    <a:solidFill>
                      <a:srgbClr val="F1ECE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市场集中度/国产化率</a:t>
                      </a:r>
                    </a:p>
                  </a:txBody>
                  <a:tcPr anchor="ctr" marL="91440" marR="91440" marT="18288" marB="18288">
                    <a:solidFill>
                      <a:srgbClr val="F1ECE1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ctr"/>
                      <a:r>
                        <a:rPr sz="1050" b="1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S7</a:t>
                      </a:r>
                    </a:p>
                  </a:txBody>
                  <a:tcPr anchor="ctr" marL="91440" marR="91440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Omdia 2025 出货（多方转述）</a:t>
                      </a:r>
                    </a:p>
                  </a:txBody>
                  <a:tcPr anchor="ctr" marL="91440" marR="91440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第三方机构</a:t>
                      </a:r>
                    </a:p>
                  </a:txBody>
                  <a:tcPr anchor="ctr" marL="91440" marR="91440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1C2028"/>
                          </a:solidFill>
                          <a:latin typeface="PingFang SC"/>
                          <a:ea typeface="PingFang SC"/>
                        </a:rPr>
                        <a:t>全球份额排名（与公司冲突）</a:t>
                      </a:r>
                    </a:p>
                  </a:txBody>
                  <a:tcPr anchor="ctr" marL="91440" marR="91440" marT="18288" marB="18288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548640" y="5532120"/>
            <a:ext cx="11091672" cy="713232"/>
          </a:xfrm>
          <a:prstGeom prst="rect">
            <a:avLst/>
          </a:prstGeom>
          <a:solidFill>
            <a:srgbClr val="ECE4D2"/>
          </a:solidFill>
          <a:ln w="12700">
            <a:solidFill>
              <a:srgbClr val="C8A55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49808" y="5650992"/>
            <a:ext cx="107899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1" i="0">
                <a:solidFill>
                  <a:srgbClr val="0F2044"/>
                </a:solidFill>
                <a:latin typeface="PingFang SC"/>
                <a:ea typeface="PingFang SC"/>
              </a:rPr>
              <a:t>方法原则  </a:t>
            </a:r>
            <a:r>
              <a:rPr sz="1100" b="0" i="0">
                <a:solidFill>
                  <a:srgbClr val="1C2028"/>
                </a:solidFill>
                <a:latin typeface="PingFang SC"/>
                <a:ea typeface="PingFang SC"/>
              </a:rPr>
              <a:t>三级分离：算术可复核者为【事实】；跨源一致者为【事实】；仅单一来源或口径冲突者为【待核实】。不补造数据、不外推、无出处不引用。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55664"/>
            <a:ext cx="11094415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1" i="0">
                <a:solidFill>
                  <a:srgbClr val="C8A55A"/>
                </a:solidFill>
                <a:latin typeface="PingFang SC"/>
                <a:ea typeface="PingFang SC"/>
              </a:rPr>
              <a:t>数据来源  </a:t>
            </a:r>
            <a:r>
              <a:rPr sz="900" b="0" i="0">
                <a:solidFill>
                  <a:srgbClr val="696157"/>
                </a:solidFill>
                <a:latin typeface="PingFang SC"/>
                <a:ea typeface="PingFang SC"/>
              </a:rPr>
              <a:t>本表为本报告唯一数据源清单；正文数字均以 [Sx] 回指标注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2788920"/>
            <a:ext cx="12191695" cy="50292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057400"/>
            <a:ext cx="1109441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>
                <a:solidFill>
                  <a:srgbClr val="C8A55A"/>
                </a:solidFill>
                <a:latin typeface="PingFang SC"/>
                <a:ea typeface="PingFang SC"/>
              </a:rPr>
              <a:t>PART 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063240"/>
            <a:ext cx="11094415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PingFang SC"/>
                <a:ea typeface="PingFang SC"/>
              </a:rPr>
              <a:t>财务数据提取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114800"/>
            <a:ext cx="11094415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500" b="0" i="0">
                <a:solidFill>
                  <a:srgbClr val="E3CE9C"/>
                </a:solidFill>
                <a:latin typeface="PingFang SC"/>
                <a:ea typeface="PingFang SC"/>
              </a:rPr>
              <a:t>营收 · 毛利 · 利润 · 结构 · 发行 · 前瞻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28016"/>
            <a:ext cx="1920240" cy="50292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 i="0">
                <a:solidFill>
                  <a:srgbClr val="C8A55A"/>
                </a:solidFill>
                <a:latin typeface="PingFang SC"/>
                <a:ea typeface="PingFang SC"/>
              </a:rPr>
              <a:t>FINANCIAL TREND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58368"/>
            <a:ext cx="10180015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2700" b="1" i="0">
                <a:solidFill>
                  <a:srgbClr val="0F2044"/>
                </a:solidFill>
                <a:latin typeface="PingFang SC"/>
                <a:ea typeface="PingFang SC"/>
              </a:rPr>
              <a:t>三年十倍：营收与盈利同步跃迁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45775" y="384048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150" b="1" i="0">
                <a:solidFill>
                  <a:srgbClr val="696157"/>
                </a:solidFill>
                <a:latin typeface="PingFang SC"/>
                <a:ea typeface="PingFang SC"/>
              </a:rPr>
              <a:t>06</a:t>
            </a:r>
          </a:p>
        </p:txBody>
      </p:sp>
      <p:graphicFrame>
        <p:nvGraphicFramePr>
          <p:cNvPr id="7" name="Chart 6"/>
          <p:cNvGraphicFramePr>
            <a:graphicFrameLocks noGrp="1"/>
          </p:cNvGraphicFramePr>
          <p:nvPr/>
        </p:nvGraphicFramePr>
        <p:xfrm>
          <a:off x="502920" y="1554480"/>
          <a:ext cx="6675120" cy="429768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8" name="Rectangle 7"/>
          <p:cNvSpPr/>
          <p:nvPr/>
        </p:nvSpPr>
        <p:spPr>
          <a:xfrm>
            <a:off x="7452360" y="1554480"/>
            <a:ext cx="4178808" cy="214884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7452360" y="1554480"/>
            <a:ext cx="82296" cy="2148840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708392" y="1719072"/>
            <a:ext cx="372160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>
                <a:solidFill>
                  <a:srgbClr val="0F2044"/>
                </a:solidFill>
                <a:latin typeface="PingFang SC"/>
                <a:ea typeface="PingFang SC"/>
              </a:rPr>
              <a:t>增长质量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08392" y="2157984"/>
            <a:ext cx="3721608" cy="1417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4000"/>
              </a:lnSpc>
              <a:spcAft>
                <a:spcPts val="400"/>
              </a:spcAft>
            </a:pPr>
            <a:r>
              <a:rPr sz="1150" b="1">
                <a:solidFill>
                  <a:srgbClr val="0F2044"/>
                </a:solidFill>
                <a:latin typeface="PingFang SC"/>
              </a:rPr>
              <a:t>▸ </a:t>
            </a:r>
            <a:r>
              <a:rPr sz="1150" b="1">
                <a:solidFill>
                  <a:srgbClr val="0F2044"/>
                </a:solidFill>
                <a:latin typeface="PingFang SC"/>
              </a:rPr>
              <a:t>CAGR：</a:t>
            </a:r>
            <a:r>
              <a:rPr sz="1150">
                <a:solidFill>
                  <a:srgbClr val="1C2028"/>
                </a:solidFill>
                <a:latin typeface="PingFang SC"/>
              </a:rPr>
              <a:t>2022–2025 三年 140%（基数2022）／2023–2025 两年 226.78%（基数2023），两值均成立，见 V4。</a:t>
            </a:r>
          </a:p>
          <a:p>
            <a:pPr>
              <a:lnSpc>
                <a:spcPct val="104000"/>
              </a:lnSpc>
              <a:spcAft>
                <a:spcPts val="400"/>
              </a:spcAft>
            </a:pPr>
            <a:r>
              <a:rPr sz="1150" b="1">
                <a:solidFill>
                  <a:srgbClr val="0F2044"/>
                </a:solidFill>
                <a:latin typeface="PingFang SC"/>
              </a:rPr>
              <a:t>▸ </a:t>
            </a:r>
            <a:r>
              <a:rPr sz="1150" b="1">
                <a:solidFill>
                  <a:srgbClr val="0F2044"/>
                </a:solidFill>
                <a:latin typeface="PingFang SC"/>
              </a:rPr>
              <a:t>毛利率：</a:t>
            </a:r>
            <a:r>
              <a:rPr sz="1150">
                <a:solidFill>
                  <a:srgbClr val="1C2028"/>
                </a:solidFill>
                <a:latin typeface="PingFang SC"/>
              </a:rPr>
              <a:t>主营 41.35%→60.13%，靠 90%+ 核心零部件自研与量产规模效应。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52360" y="3886200"/>
            <a:ext cx="4178808" cy="1965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7452360" y="3886200"/>
            <a:ext cx="82296" cy="1965960"/>
          </a:xfrm>
          <a:prstGeom prst="rect">
            <a:avLst/>
          </a:prstGeom>
          <a:solidFill>
            <a:srgbClr val="A6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08392" y="4050791"/>
            <a:ext cx="372160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>
                <a:solidFill>
                  <a:srgbClr val="0F2044"/>
                </a:solidFill>
                <a:latin typeface="PingFang SC"/>
                <a:ea typeface="PingFang SC"/>
              </a:rPr>
              <a:t>2026 前瞻信号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08392" y="4489704"/>
            <a:ext cx="3721608" cy="12344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4000"/>
              </a:lnSpc>
              <a:spcAft>
                <a:spcPts val="400"/>
              </a:spcAft>
            </a:pPr>
            <a:r>
              <a:rPr sz="1150" b="1">
                <a:solidFill>
                  <a:srgbClr val="A6332A"/>
                </a:solidFill>
                <a:latin typeface="PingFang SC"/>
              </a:rPr>
              <a:t>▸ </a:t>
            </a:r>
            <a:r>
              <a:rPr sz="1150" b="1">
                <a:solidFill>
                  <a:srgbClr val="0F2044"/>
                </a:solidFill>
                <a:latin typeface="PingFang SC"/>
              </a:rPr>
              <a:t>2026Q1：</a:t>
            </a:r>
            <a:r>
              <a:rPr sz="1150">
                <a:solidFill>
                  <a:srgbClr val="1C2028"/>
                </a:solidFill>
                <a:latin typeface="PingFang SC"/>
              </a:rPr>
              <a:t>营收 4.23亿(+68.5%)，但归母-47.7%、扣非-52.6%。</a:t>
            </a:r>
          </a:p>
          <a:p>
            <a:pPr>
              <a:lnSpc>
                <a:spcPct val="104000"/>
              </a:lnSpc>
              <a:spcAft>
                <a:spcPts val="400"/>
              </a:spcAft>
            </a:pPr>
            <a:r>
              <a:rPr sz="1150" b="1">
                <a:solidFill>
                  <a:srgbClr val="A6332A"/>
                </a:solidFill>
                <a:latin typeface="PingFang SC"/>
              </a:rPr>
              <a:t>▸ </a:t>
            </a:r>
            <a:r>
              <a:rPr sz="1150" b="1">
                <a:solidFill>
                  <a:srgbClr val="0F2044"/>
                </a:solidFill>
                <a:latin typeface="PingFang SC"/>
              </a:rPr>
              <a:t>解读【推断】：</a:t>
            </a:r>
            <a:r>
              <a:rPr sz="1150">
                <a:solidFill>
                  <a:srgbClr val="1C2028"/>
                </a:solidFill>
                <a:latin typeface="PingFang SC"/>
              </a:rPr>
              <a:t>高基数 + 研发前置 + 人形毛利同比-6.1pct，短期利润承压。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6455664"/>
            <a:ext cx="11094415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1" i="0">
                <a:solidFill>
                  <a:srgbClr val="C8A55A"/>
                </a:solidFill>
                <a:latin typeface="PingFang SC"/>
                <a:ea typeface="PingFang SC"/>
              </a:rPr>
              <a:t>数据来源  </a:t>
            </a:r>
            <a:r>
              <a:rPr sz="900" b="0" i="0">
                <a:solidFill>
                  <a:srgbClr val="696157"/>
                </a:solidFill>
                <a:latin typeface="PingFang SC"/>
                <a:ea typeface="PingFang SC"/>
              </a:rPr>
              <a:t>[S1][S2][S5]；营收/利润为招股书披露值，2026 为已审/预告口径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28016"/>
            <a:ext cx="1920240" cy="50292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 i="0">
                <a:solidFill>
                  <a:srgbClr val="C8A55A"/>
                </a:solidFill>
                <a:latin typeface="PingFang SC"/>
                <a:ea typeface="PingFang SC"/>
              </a:rPr>
              <a:t>REVENUE MIX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58368"/>
            <a:ext cx="10180015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2700" b="1" i="0">
                <a:solidFill>
                  <a:srgbClr val="0F2044"/>
                </a:solidFill>
                <a:latin typeface="PingFang SC"/>
                <a:ea typeface="PingFang SC"/>
              </a:rPr>
              <a:t>2025：人形首次超过四足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45775" y="384048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150" b="1" i="0">
                <a:solidFill>
                  <a:srgbClr val="696157"/>
                </a:solidFill>
                <a:latin typeface="PingFang SC"/>
                <a:ea typeface="PingFang SC"/>
              </a:rPr>
              <a:t>07</a:t>
            </a:r>
          </a:p>
        </p:txBody>
      </p:sp>
      <p:sp>
        <p:nvSpPr>
          <p:cNvPr id="7" name="Rectangle 6"/>
          <p:cNvSpPr/>
          <p:nvPr/>
        </p:nvSpPr>
        <p:spPr>
          <a:xfrm>
            <a:off x="548640" y="1600200"/>
            <a:ext cx="5577840" cy="402336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1783080"/>
            <a:ext cx="521208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400" b="1" i="0">
                <a:solidFill>
                  <a:srgbClr val="0F2044"/>
                </a:solidFill>
                <a:latin typeface="PingFang SC"/>
                <a:ea typeface="PingFang SC"/>
              </a:rPr>
              <a:t>分品类收入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9808" y="2121408"/>
            <a:ext cx="52120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0" i="0">
                <a:solidFill>
                  <a:srgbClr val="696157"/>
                </a:solidFill>
                <a:latin typeface="PingFang SC"/>
                <a:ea typeface="PingFang SC"/>
              </a:rPr>
              <a:t>四足 + 人形合计贡献 95%+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9808" y="2624328"/>
            <a:ext cx="12344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 i="0">
                <a:solidFill>
                  <a:srgbClr val="1C2028"/>
                </a:solidFill>
                <a:latin typeface="PingFang SC"/>
                <a:ea typeface="PingFang SC"/>
              </a:rPr>
              <a:t>人形机器人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121408" y="2651760"/>
            <a:ext cx="2285999" cy="310896"/>
          </a:xfrm>
          <a:prstGeom prst="rect">
            <a:avLst/>
          </a:prstGeom>
          <a:solidFill>
            <a:srgbClr val="EAE4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2121408" y="2651760"/>
            <a:ext cx="1184147" cy="310896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517135" y="2624328"/>
            <a:ext cx="14630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150" b="1" i="0">
                <a:solidFill>
                  <a:srgbClr val="0F2044"/>
                </a:solidFill>
                <a:latin typeface="PingFang SC"/>
                <a:ea typeface="PingFang SC"/>
              </a:rPr>
              <a:t>8.7亿·51.8%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49808" y="3374136"/>
            <a:ext cx="12344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 i="0">
                <a:solidFill>
                  <a:srgbClr val="1C2028"/>
                </a:solidFill>
                <a:latin typeface="PingFang SC"/>
                <a:ea typeface="PingFang SC"/>
              </a:rPr>
              <a:t>四足机器人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121408" y="3401568"/>
            <a:ext cx="2285999" cy="310896"/>
          </a:xfrm>
          <a:prstGeom prst="rect">
            <a:avLst/>
          </a:prstGeom>
          <a:solidFill>
            <a:srgbClr val="EAE4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2121408" y="3401568"/>
            <a:ext cx="939545" cy="310896"/>
          </a:xfrm>
          <a:prstGeom prst="rect">
            <a:avLst/>
          </a:prstGeom>
          <a:solidFill>
            <a:srgbClr val="A6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517135" y="3374136"/>
            <a:ext cx="14630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150" b="1" i="0">
                <a:solidFill>
                  <a:srgbClr val="A6332A"/>
                </a:solidFill>
                <a:latin typeface="PingFang SC"/>
                <a:ea typeface="PingFang SC"/>
              </a:rPr>
              <a:t>7.0亿·41.1%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49808" y="4123944"/>
            <a:ext cx="12344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 i="0">
                <a:solidFill>
                  <a:srgbClr val="1C2028"/>
                </a:solidFill>
                <a:latin typeface="PingFang SC"/>
                <a:ea typeface="PingFang SC"/>
              </a:rPr>
              <a:t>机器人组件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121408" y="4151376"/>
            <a:ext cx="2285999" cy="310896"/>
          </a:xfrm>
          <a:prstGeom prst="rect">
            <a:avLst/>
          </a:prstGeom>
          <a:solidFill>
            <a:srgbClr val="EAE4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2121408" y="4151376"/>
            <a:ext cx="139445" cy="310896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517135" y="4123944"/>
            <a:ext cx="14630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150" b="1" i="0">
                <a:solidFill>
                  <a:srgbClr val="C8A55A"/>
                </a:solidFill>
                <a:latin typeface="PingFang SC"/>
                <a:ea typeface="PingFang SC"/>
              </a:rPr>
              <a:t>1.0亿·6.1%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49808" y="4873752"/>
            <a:ext cx="12344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 i="0">
                <a:solidFill>
                  <a:srgbClr val="1C2028"/>
                </a:solidFill>
                <a:latin typeface="PingFang SC"/>
                <a:ea typeface="PingFang SC"/>
              </a:rPr>
              <a:t>其他收入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121408" y="4901184"/>
            <a:ext cx="2285999" cy="310896"/>
          </a:xfrm>
          <a:prstGeom prst="rect">
            <a:avLst/>
          </a:prstGeom>
          <a:solidFill>
            <a:srgbClr val="EAE4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2121408" y="4901184"/>
            <a:ext cx="109728" cy="310896"/>
          </a:xfrm>
          <a:prstGeom prst="rect">
            <a:avLst/>
          </a:prstGeom>
          <a:solidFill>
            <a:srgbClr val="6961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517135" y="4873752"/>
            <a:ext cx="14630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150" b="1" i="0">
                <a:solidFill>
                  <a:srgbClr val="696157"/>
                </a:solidFill>
                <a:latin typeface="PingFang SC"/>
                <a:ea typeface="PingFang SC"/>
              </a:rPr>
              <a:t>0.3亿·1.7%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49808" y="5623560"/>
            <a:ext cx="5212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950" b="0" i="0">
                <a:solidFill>
                  <a:srgbClr val="696157"/>
                </a:solidFill>
                <a:latin typeface="PingFang SC"/>
                <a:ea typeface="PingFang SC"/>
              </a:rPr>
              <a:t>勾稽：8.7+7.0+1.0+0.3=17.0≈16.99 亿，占比合计 100%  [V5 事实]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400800" y="1600200"/>
            <a:ext cx="5230368" cy="1965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6400800" y="1600200"/>
            <a:ext cx="82296" cy="1965960"/>
          </a:xfrm>
          <a:prstGeom prst="rect">
            <a:avLst/>
          </a:prstGeom>
          <a:solidFill>
            <a:srgbClr val="2E6B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656832" y="1764792"/>
            <a:ext cx="477316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>
                <a:solidFill>
                  <a:srgbClr val="0F2044"/>
                </a:solidFill>
                <a:latin typeface="PingFang SC"/>
                <a:ea typeface="PingFang SC"/>
              </a:rPr>
              <a:t>分部毛利率（2025）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656832" y="2203704"/>
            <a:ext cx="4773168" cy="12344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4000"/>
              </a:lnSpc>
              <a:spcAft>
                <a:spcPts val="400"/>
              </a:spcAft>
            </a:pPr>
            <a:r>
              <a:rPr sz="1150" b="1">
                <a:solidFill>
                  <a:srgbClr val="2E6B4F"/>
                </a:solidFill>
                <a:latin typeface="PingFang SC"/>
              </a:rPr>
              <a:t>▸ </a:t>
            </a:r>
            <a:r>
              <a:rPr sz="1150" b="1">
                <a:solidFill>
                  <a:srgbClr val="0F2044"/>
                </a:solidFill>
                <a:latin typeface="PingFang SC"/>
              </a:rPr>
              <a:t>人形 63.2%</a:t>
            </a:r>
            <a:r>
              <a:rPr sz="1150">
                <a:solidFill>
                  <a:srgbClr val="1C2028"/>
                </a:solidFill>
                <a:latin typeface="PingFang SC"/>
              </a:rPr>
              <a:t>同比 -6.1pct（放量降价/结构变化）</a:t>
            </a:r>
          </a:p>
          <a:p>
            <a:pPr>
              <a:lnSpc>
                <a:spcPct val="104000"/>
              </a:lnSpc>
              <a:spcAft>
                <a:spcPts val="400"/>
              </a:spcAft>
            </a:pPr>
            <a:r>
              <a:rPr sz="1150" b="1">
                <a:solidFill>
                  <a:srgbClr val="2E6B4F"/>
                </a:solidFill>
                <a:latin typeface="PingFang SC"/>
              </a:rPr>
              <a:t>▸ </a:t>
            </a:r>
            <a:r>
              <a:rPr sz="1150" b="1">
                <a:solidFill>
                  <a:srgbClr val="0F2044"/>
                </a:solidFill>
                <a:latin typeface="PingFang SC"/>
              </a:rPr>
              <a:t>四足 56.7%</a:t>
            </a:r>
            <a:r>
              <a:rPr sz="1150">
                <a:solidFill>
                  <a:srgbClr val="1C2028"/>
                </a:solidFill>
                <a:latin typeface="PingFang SC"/>
              </a:rPr>
              <a:t>同比 +5.1pct（规模效应）</a:t>
            </a:r>
          </a:p>
          <a:p>
            <a:pPr>
              <a:lnSpc>
                <a:spcPct val="104000"/>
              </a:lnSpc>
              <a:spcAft>
                <a:spcPts val="400"/>
              </a:spcAft>
            </a:pPr>
            <a:r>
              <a:rPr sz="1150" b="1">
                <a:solidFill>
                  <a:srgbClr val="2E6B4F"/>
                </a:solidFill>
                <a:latin typeface="PingFang SC"/>
              </a:rPr>
              <a:t>▸ </a:t>
            </a:r>
            <a:r>
              <a:rPr sz="1150" b="1">
                <a:solidFill>
                  <a:srgbClr val="0F2044"/>
                </a:solidFill>
                <a:latin typeface="PingFang SC"/>
              </a:rPr>
              <a:t>组件 59.4%</a:t>
            </a:r>
            <a:r>
              <a:rPr sz="1150">
                <a:solidFill>
                  <a:srgbClr val="1C2028"/>
                </a:solidFill>
                <a:latin typeface="PingFang SC"/>
              </a:rPr>
              <a:t>同比 +2.4pct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400800" y="3703320"/>
            <a:ext cx="5230368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6400800" y="3703320"/>
            <a:ext cx="82296" cy="1920240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656832" y="3867911"/>
            <a:ext cx="477316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>
                <a:solidFill>
                  <a:srgbClr val="0F2044"/>
                </a:solidFill>
                <a:latin typeface="PingFang SC"/>
                <a:ea typeface="PingFang SC"/>
              </a:rPr>
              <a:t>应用与地区结构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656832" y="4306824"/>
            <a:ext cx="4773168" cy="1188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4000"/>
              </a:lnSpc>
              <a:spcAft>
                <a:spcPts val="400"/>
              </a:spcAft>
            </a:pPr>
            <a:r>
              <a:rPr sz="1100" b="1">
                <a:solidFill>
                  <a:srgbClr val="0F2044"/>
                </a:solidFill>
                <a:latin typeface="PingFang SC"/>
              </a:rPr>
              <a:t>▸ </a:t>
            </a:r>
            <a:r>
              <a:rPr sz="1100" b="1">
                <a:solidFill>
                  <a:srgbClr val="0F2044"/>
                </a:solidFill>
                <a:latin typeface="PingFang SC"/>
              </a:rPr>
              <a:t>人形用途(1–9月)：</a:t>
            </a:r>
            <a:r>
              <a:rPr sz="1100">
                <a:solidFill>
                  <a:srgbClr val="1C2028"/>
                </a:solidFill>
                <a:latin typeface="PingFang SC"/>
              </a:rPr>
              <a:t>科研教育73.6%／消费17.4%／行业9%</a:t>
            </a:r>
          </a:p>
          <a:p>
            <a:pPr>
              <a:lnSpc>
                <a:spcPct val="104000"/>
              </a:lnSpc>
              <a:spcAft>
                <a:spcPts val="400"/>
              </a:spcAft>
            </a:pPr>
            <a:r>
              <a:rPr sz="1100" b="1">
                <a:solidFill>
                  <a:srgbClr val="0F2044"/>
                </a:solidFill>
                <a:latin typeface="PingFang SC"/>
              </a:rPr>
              <a:t>▸ </a:t>
            </a:r>
            <a:r>
              <a:rPr sz="1100" b="1">
                <a:solidFill>
                  <a:srgbClr val="0F2044"/>
                </a:solidFill>
                <a:latin typeface="PingFang SC"/>
              </a:rPr>
              <a:t>四足用途：</a:t>
            </a:r>
            <a:r>
              <a:rPr sz="1100">
                <a:solidFill>
                  <a:srgbClr val="1C2028"/>
                </a:solidFill>
                <a:latin typeface="PingFang SC"/>
              </a:rPr>
              <a:t>消费42.3%／科研教育31.6%／行业26.1%</a:t>
            </a:r>
          </a:p>
          <a:p>
            <a:pPr>
              <a:lnSpc>
                <a:spcPct val="104000"/>
              </a:lnSpc>
              <a:spcAft>
                <a:spcPts val="400"/>
              </a:spcAft>
            </a:pPr>
            <a:r>
              <a:rPr sz="1100" b="1">
                <a:solidFill>
                  <a:srgbClr val="0F2044"/>
                </a:solidFill>
                <a:latin typeface="PingFang SC"/>
              </a:rPr>
              <a:t>▸ </a:t>
            </a:r>
            <a:r>
              <a:rPr sz="1100" b="1">
                <a:solidFill>
                  <a:srgbClr val="0F2044"/>
                </a:solidFill>
                <a:latin typeface="PingFang SC"/>
              </a:rPr>
              <a:t>海外：</a:t>
            </a:r>
            <a:r>
              <a:rPr sz="1100">
                <a:solidFill>
                  <a:srgbClr val="1C2028"/>
                </a:solidFill>
                <a:latin typeface="PingFang SC"/>
              </a:rPr>
              <a:t>占比长期超70%【待核实·单一来源】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48640" y="6455664"/>
            <a:ext cx="11094415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1" i="0">
                <a:solidFill>
                  <a:srgbClr val="C8A55A"/>
                </a:solidFill>
                <a:latin typeface="PingFang SC"/>
                <a:ea typeface="PingFang SC"/>
              </a:rPr>
              <a:t>数据来源  </a:t>
            </a:r>
            <a:r>
              <a:rPr sz="900" b="0" i="0">
                <a:solidFill>
                  <a:srgbClr val="696157"/>
                </a:solidFill>
                <a:latin typeface="PingFang SC"/>
                <a:ea typeface="PingFang SC"/>
              </a:rPr>
              <a:t>[S1][S2]；分部毛利率与用途占比来自招股书，海外占比未见逐年数值(V10)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28016"/>
            <a:ext cx="1920240" cy="50292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384048"/>
            <a:ext cx="1109441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 i="0">
                <a:solidFill>
                  <a:srgbClr val="C8A55A"/>
                </a:solidFill>
                <a:latin typeface="PingFang SC"/>
                <a:ea typeface="PingFang SC"/>
              </a:rPr>
              <a:t>OFFERING &amp; VALUATION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58368"/>
            <a:ext cx="10180015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2700" b="1" i="0">
                <a:solidFill>
                  <a:srgbClr val="0F2044"/>
                </a:solidFill>
                <a:latin typeface="PingFang SC"/>
                <a:ea typeface="PingFang SC"/>
              </a:rPr>
              <a:t>发行要素与估值：钱募来做什么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45775" y="384048"/>
            <a:ext cx="1097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150" b="1" i="0">
                <a:solidFill>
                  <a:srgbClr val="696157"/>
                </a:solidFill>
                <a:latin typeface="PingFang SC"/>
                <a:ea typeface="PingFang SC"/>
              </a:rPr>
              <a:t>08</a:t>
            </a:r>
          </a:p>
        </p:txBody>
      </p:sp>
      <p:sp>
        <p:nvSpPr>
          <p:cNvPr id="7" name="Rectangle 6"/>
          <p:cNvSpPr/>
          <p:nvPr/>
        </p:nvSpPr>
        <p:spPr>
          <a:xfrm>
            <a:off x="548640" y="1554480"/>
            <a:ext cx="2633472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48640" y="1554480"/>
            <a:ext cx="2633472" cy="82296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49808" y="1810512"/>
            <a:ext cx="2231136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600" b="1" i="0">
                <a:solidFill>
                  <a:srgbClr val="0F2044"/>
                </a:solidFill>
                <a:latin typeface="PingFang SC"/>
                <a:ea typeface="PingFang SC"/>
              </a:rPr>
              <a:t>150.80元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9808" y="2450591"/>
            <a:ext cx="2231136" cy="41147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 i="0">
                <a:solidFill>
                  <a:srgbClr val="1C2028"/>
                </a:solidFill>
                <a:latin typeface="PingFang SC"/>
                <a:ea typeface="PingFang SC"/>
              </a:rPr>
              <a:t>发行价/股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310128" y="1554480"/>
            <a:ext cx="2633472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3310128" y="1554480"/>
            <a:ext cx="2633472" cy="82296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511296" y="1810512"/>
            <a:ext cx="2231136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600" b="1" i="0">
                <a:solidFill>
                  <a:srgbClr val="0F2044"/>
                </a:solidFill>
                <a:latin typeface="PingFang SC"/>
                <a:ea typeface="PingFang SC"/>
              </a:rPr>
              <a:t>42.02亿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11296" y="2450591"/>
            <a:ext cx="2231136" cy="41147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 i="0">
                <a:solidFill>
                  <a:srgbClr val="1C2028"/>
                </a:solidFill>
                <a:latin typeface="PingFang SC"/>
                <a:ea typeface="PingFang SC"/>
              </a:rPr>
              <a:t>募资总额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071616" y="1554480"/>
            <a:ext cx="2633472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071616" y="1554480"/>
            <a:ext cx="2633472" cy="82296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272783" y="1810512"/>
            <a:ext cx="2231136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600" b="1" i="0">
                <a:solidFill>
                  <a:srgbClr val="0F2044"/>
                </a:solidFill>
                <a:latin typeface="PingFang SC"/>
                <a:ea typeface="PingFang SC"/>
              </a:rPr>
              <a:t>≈610亿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72783" y="2450591"/>
            <a:ext cx="2231136" cy="41147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 i="0">
                <a:solidFill>
                  <a:srgbClr val="1C2028"/>
                </a:solidFill>
                <a:latin typeface="PingFang SC"/>
                <a:ea typeface="PingFang SC"/>
              </a:rPr>
              <a:t>发行市值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833104" y="1554480"/>
            <a:ext cx="2633472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8833104" y="1554480"/>
            <a:ext cx="2633472" cy="82296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034272" y="1810512"/>
            <a:ext cx="2231136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2600" b="1" i="0">
                <a:solidFill>
                  <a:srgbClr val="0F2044"/>
                </a:solidFill>
                <a:latin typeface="PingFang SC"/>
                <a:ea typeface="PingFang SC"/>
              </a:rPr>
              <a:t>≈219倍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034272" y="2450591"/>
            <a:ext cx="2231136" cy="41147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 i="0">
                <a:solidFill>
                  <a:srgbClr val="1C2028"/>
                </a:solidFill>
                <a:latin typeface="PingFang SC"/>
                <a:ea typeface="PingFang SC"/>
              </a:rPr>
              <a:t>发行市盈率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48640" y="3200400"/>
            <a:ext cx="5532120" cy="278892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49808" y="3364992"/>
            <a:ext cx="51206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400" b="1" i="0">
                <a:solidFill>
                  <a:srgbClr val="0F2044"/>
                </a:solidFill>
                <a:latin typeface="PingFang SC"/>
                <a:ea typeface="PingFang SC"/>
              </a:rPr>
              <a:t>募集资金投向（42.02亿）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49808" y="3840479"/>
            <a:ext cx="1783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1" i="0">
                <a:solidFill>
                  <a:srgbClr val="1C2028"/>
                </a:solidFill>
                <a:latin typeface="PingFang SC"/>
                <a:ea typeface="PingFang SC"/>
              </a:rPr>
              <a:t>智能机器人模型研发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670048" y="3867911"/>
            <a:ext cx="1645919" cy="310896"/>
          </a:xfrm>
          <a:prstGeom prst="rect">
            <a:avLst/>
          </a:prstGeom>
          <a:solidFill>
            <a:srgbClr val="EAE4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2670048" y="3867911"/>
            <a:ext cx="790041" cy="310896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425696" y="3840479"/>
            <a:ext cx="14630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50" b="1" i="0">
                <a:solidFill>
                  <a:srgbClr val="0F2044"/>
                </a:solidFill>
                <a:latin typeface="PingFang SC"/>
                <a:ea typeface="PingFang SC"/>
              </a:rPr>
              <a:t>20.22亿·48%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49808" y="4297679"/>
            <a:ext cx="1783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1" i="0">
                <a:solidFill>
                  <a:srgbClr val="1C2028"/>
                </a:solidFill>
                <a:latin typeface="PingFang SC"/>
                <a:ea typeface="PingFang SC"/>
              </a:rPr>
              <a:t>机器人本体研发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670048" y="4325112"/>
            <a:ext cx="1645919" cy="310896"/>
          </a:xfrm>
          <a:prstGeom prst="rect">
            <a:avLst/>
          </a:prstGeom>
          <a:solidFill>
            <a:srgbClr val="EAE4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2670048" y="4325112"/>
            <a:ext cx="427939" cy="310896"/>
          </a:xfrm>
          <a:prstGeom prst="rect">
            <a:avLst/>
          </a:prstGeom>
          <a:solidFill>
            <a:srgbClr val="A633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425696" y="4297679"/>
            <a:ext cx="14630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50" b="1" i="0">
                <a:solidFill>
                  <a:srgbClr val="A6332A"/>
                </a:solidFill>
                <a:latin typeface="PingFang SC"/>
                <a:ea typeface="PingFang SC"/>
              </a:rPr>
              <a:t>11.10亿·26%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49808" y="4754879"/>
            <a:ext cx="1783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1" i="0">
                <a:solidFill>
                  <a:srgbClr val="1C2028"/>
                </a:solidFill>
                <a:latin typeface="PingFang SC"/>
                <a:ea typeface="PingFang SC"/>
              </a:rPr>
              <a:t>制造基地建设</a:t>
            </a:r>
          </a:p>
        </p:txBody>
      </p:sp>
      <p:sp>
        <p:nvSpPr>
          <p:cNvPr id="34" name="Rectangle 33"/>
          <p:cNvSpPr/>
          <p:nvPr/>
        </p:nvSpPr>
        <p:spPr>
          <a:xfrm>
            <a:off x="2670048" y="4782312"/>
            <a:ext cx="1645919" cy="310896"/>
          </a:xfrm>
          <a:prstGeom prst="rect">
            <a:avLst/>
          </a:prstGeom>
          <a:solidFill>
            <a:srgbClr val="EAE4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2670048" y="4782312"/>
            <a:ext cx="246887" cy="310896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4425696" y="4754879"/>
            <a:ext cx="14630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50" b="1" i="0">
                <a:solidFill>
                  <a:srgbClr val="C8A55A"/>
                </a:solidFill>
                <a:latin typeface="PingFang SC"/>
                <a:ea typeface="PingFang SC"/>
              </a:rPr>
              <a:t>6.24亿·15%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9808" y="5212079"/>
            <a:ext cx="1783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050" b="1" i="0">
                <a:solidFill>
                  <a:srgbClr val="1C2028"/>
                </a:solidFill>
                <a:latin typeface="PingFang SC"/>
                <a:ea typeface="PingFang SC"/>
              </a:rPr>
              <a:t>新型产品开发</a:t>
            </a:r>
          </a:p>
        </p:txBody>
      </p:sp>
      <p:sp>
        <p:nvSpPr>
          <p:cNvPr id="38" name="Rectangle 37"/>
          <p:cNvSpPr/>
          <p:nvPr/>
        </p:nvSpPr>
        <p:spPr>
          <a:xfrm>
            <a:off x="2670048" y="5239512"/>
            <a:ext cx="1645919" cy="310896"/>
          </a:xfrm>
          <a:prstGeom prst="rect">
            <a:avLst/>
          </a:prstGeom>
          <a:solidFill>
            <a:srgbClr val="EAE4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>
            <a:off x="2670048" y="5239512"/>
            <a:ext cx="181051" cy="310896"/>
          </a:xfrm>
          <a:prstGeom prst="rect">
            <a:avLst/>
          </a:prstGeom>
          <a:solidFill>
            <a:srgbClr val="6961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4425696" y="5212079"/>
            <a:ext cx="14630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/>
            <a:r>
              <a:rPr sz="1050" b="1" i="0">
                <a:solidFill>
                  <a:srgbClr val="696157"/>
                </a:solidFill>
                <a:latin typeface="PingFang SC"/>
                <a:ea typeface="PingFang SC"/>
              </a:rPr>
              <a:t>4.45亿·11%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49808" y="5669279"/>
            <a:ext cx="51206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950" b="0" i="0">
                <a:solidFill>
                  <a:srgbClr val="696157"/>
                </a:solidFill>
                <a:latin typeface="PingFang SC"/>
                <a:ea typeface="PingFang SC"/>
              </a:rPr>
              <a:t>合计 100%，金额相加≈42.01 亿  [V6 勾稽通过]</a:t>
            </a:r>
          </a:p>
        </p:txBody>
      </p:sp>
      <p:sp>
        <p:nvSpPr>
          <p:cNvPr id="42" name="Rectangle 41"/>
          <p:cNvSpPr/>
          <p:nvPr/>
        </p:nvSpPr>
        <p:spPr>
          <a:xfrm>
            <a:off x="6355080" y="3200400"/>
            <a:ext cx="5285232" cy="278892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2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6355080" y="3200400"/>
            <a:ext cx="82296" cy="2788920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6611112" y="3364992"/>
            <a:ext cx="482803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>
                <a:solidFill>
                  <a:srgbClr val="0F2044"/>
                </a:solidFill>
                <a:latin typeface="PingFang SC"/>
                <a:ea typeface="PingFang SC"/>
              </a:rPr>
              <a:t>估值解读【推断】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611112" y="3803904"/>
            <a:ext cx="4828032" cy="2057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4000"/>
              </a:lnSpc>
              <a:spcAft>
                <a:spcPts val="400"/>
              </a:spcAft>
            </a:pPr>
            <a:r>
              <a:rPr sz="1100" b="1">
                <a:solidFill>
                  <a:srgbClr val="C8A55A"/>
                </a:solidFill>
                <a:latin typeface="PingFang SC"/>
              </a:rPr>
              <a:t>▸ </a:t>
            </a:r>
            <a:r>
              <a:rPr sz="1100" b="1">
                <a:solidFill>
                  <a:srgbClr val="0F2044"/>
                </a:solidFill>
                <a:latin typeface="PingFang SC"/>
              </a:rPr>
              <a:t>近半资金给「模型」：</a:t>
            </a:r>
            <a:r>
              <a:rPr sz="1100">
                <a:solidFill>
                  <a:srgbClr val="1C2028"/>
                </a:solidFill>
                <a:latin typeface="PingFang SC"/>
              </a:rPr>
              <a:t>48% 投向智能机器人模型研发，说明竞争重心已从本体转向具身大脑。</a:t>
            </a:r>
          </a:p>
          <a:p>
            <a:pPr>
              <a:lnSpc>
                <a:spcPct val="104000"/>
              </a:lnSpc>
              <a:spcAft>
                <a:spcPts val="400"/>
              </a:spcAft>
            </a:pPr>
            <a:r>
              <a:rPr sz="1100" b="1">
                <a:solidFill>
                  <a:srgbClr val="C8A55A"/>
                </a:solidFill>
                <a:latin typeface="PingFang SC"/>
              </a:rPr>
              <a:t>▸ </a:t>
            </a:r>
            <a:r>
              <a:rPr sz="1100" b="1">
                <a:solidFill>
                  <a:srgbClr val="0F2044"/>
                </a:solidFill>
                <a:latin typeface="PingFang SC"/>
              </a:rPr>
              <a:t>PE≈219 倍含义：</a:t>
            </a:r>
            <a:r>
              <a:rPr sz="1100">
                <a:solidFill>
                  <a:srgbClr val="1C2028"/>
                </a:solidFill>
                <a:latin typeface="PingFang SC"/>
              </a:rPr>
              <a:t>市场已把未来成长性买进当期价格；发行市值 610 亿对应当年扣非 5.91 亿约 103 倍，对归母 2.78 亿约 219 倍——口径选择显著影响结论。</a:t>
            </a:r>
          </a:p>
          <a:p>
            <a:pPr>
              <a:lnSpc>
                <a:spcPct val="104000"/>
              </a:lnSpc>
              <a:spcAft>
                <a:spcPts val="400"/>
              </a:spcAft>
            </a:pPr>
            <a:r>
              <a:rPr sz="1100" b="1">
                <a:solidFill>
                  <a:srgbClr val="C8A55A"/>
                </a:solidFill>
                <a:latin typeface="PingFang SC"/>
              </a:rPr>
              <a:t>▸ </a:t>
            </a:r>
            <a:r>
              <a:rPr sz="1100" b="1">
                <a:solidFill>
                  <a:srgbClr val="0F2044"/>
                </a:solidFill>
                <a:latin typeface="PingFang SC"/>
              </a:rPr>
              <a:t>上市首日：</a:t>
            </a:r>
            <a:r>
              <a:rPr sz="1100">
                <a:solidFill>
                  <a:srgbClr val="1C2028"/>
                </a:solidFill>
                <a:latin typeface="PingFang SC"/>
              </a:rPr>
              <a:t>市值冲至约 3400 亿（盘中约 836 元/股），一二级情绪溢价明显。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48640" y="6455664"/>
            <a:ext cx="11094415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900" b="1" i="0">
                <a:solidFill>
                  <a:srgbClr val="C8A55A"/>
                </a:solidFill>
                <a:latin typeface="PingFang SC"/>
                <a:ea typeface="PingFang SC"/>
              </a:rPr>
              <a:t>数据来源  </a:t>
            </a:r>
            <a:r>
              <a:rPr sz="900" b="0" i="0">
                <a:solidFill>
                  <a:srgbClr val="696157"/>
                </a:solidFill>
                <a:latin typeface="PingFang SC"/>
                <a:ea typeface="PingFang SC"/>
              </a:rPr>
              <a:t>[S1][S3][S4]；PE 为媒体披露口径，本报告仅做勾稽复算，不构成投资建议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20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2788920"/>
            <a:ext cx="12191695" cy="50292"/>
          </a:xfrm>
          <a:prstGeom prst="rect">
            <a:avLst/>
          </a:prstGeom>
          <a:solidFill>
            <a:srgbClr val="C8A5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057400"/>
            <a:ext cx="1109441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00" b="1" i="0">
                <a:solidFill>
                  <a:srgbClr val="C8A55A"/>
                </a:solidFill>
                <a:latin typeface="PingFang SC"/>
                <a:ea typeface="PingFang SC"/>
              </a:rPr>
              <a:t>PART 02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063240"/>
            <a:ext cx="11094415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4000" b="1" i="0">
                <a:solidFill>
                  <a:srgbClr val="FFFFFF"/>
                </a:solidFill>
                <a:latin typeface="PingFang SC"/>
                <a:ea typeface="PingFang SC"/>
              </a:rPr>
              <a:t>行业数据提取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114800"/>
            <a:ext cx="11094415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500" b="0" i="0">
                <a:solidFill>
                  <a:srgbClr val="E3CE9C"/>
                </a:solidFill>
                <a:latin typeface="PingFang SC"/>
                <a:ea typeface="PingFang SC"/>
              </a:rPr>
              <a:t>市场规模 · 出货量 · 竞争格局 · 融资 · 技术路线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